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5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_rels/notesSlide54.xml.rels" ContentType="application/vnd.openxmlformats-package.relationships+xml"/>
  <Override PartName="/ppt/notesSlides/_rels/notesSlide53.xml.rels" ContentType="application/vnd.openxmlformats-package.relationships+xml"/>
  <Override PartName="/ppt/notesSlides/_rels/notesSlide52.xml.rels" ContentType="application/vnd.openxmlformats-package.relationships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53.xml.rels" ContentType="application/vnd.openxmlformats-package.relationships+xml"/>
  <Override PartName="/ppt/slideLayouts/slideLayout5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media/image9.png" ContentType="image/png"/>
  <Override PartName="/ppt/media/image14.gif" ContentType="image/gif"/>
  <Override PartName="/ppt/media/image1.png" ContentType="image/png"/>
  <Override PartName="/ppt/media/image2.wmf" ContentType="image/x-wmf"/>
  <Override PartName="/ppt/media/image3.wmf" ContentType="image/x-wmf"/>
  <Override PartName="/ppt/media/image8.png" ContentType="image/png"/>
  <Override PartName="/ppt/media/image13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4.gif" ContentType="image/gif"/>
  <Override PartName="/ppt/media/image7.png" ContentType="image/png"/>
  <Override PartName="/ppt/media/image12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56.xml" ContentType="application/vnd.openxmlformats-officedocument.presentationml.slide+xml"/>
  <Override PartName="/ppt/slides/slide55.xml" ContentType="application/vnd.openxmlformats-officedocument.presentationml.slide+xml"/>
  <Override PartName="/ppt/slides/slide54.xml" ContentType="application/vnd.openxmlformats-officedocument.presentationml.slide+xml"/>
  <Override PartName="/ppt/slides/slide53.xml" ContentType="application/vnd.openxmlformats-officedocument.presentationml.slide+xml"/>
  <Override PartName="/ppt/slides/slide52.xml" ContentType="application/vnd.openxmlformats-officedocument.presentationml.slide+xml"/>
  <Override PartName="/ppt/slides/slide51.xml" ContentType="application/vnd.openxmlformats-officedocument.presentationml.slide+xml"/>
  <Override PartName="/ppt/slides/slide50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_rels/slide18.xml.rels" ContentType="application/vnd.openxmlformats-package.relationships+xml"/>
  <Override PartName="/ppt/slides/_rels/slide22.xml.rels" ContentType="application/vnd.openxmlformats-package.relationships+xml"/>
  <Override PartName="/ppt/slides/_rels/slide1.xml.rels" ContentType="application/vnd.openxmlformats-package.relationships+xml"/>
  <Override PartName="/ppt/slides/_rels/slide85.xml.rels" ContentType="application/vnd.openxmlformats-package.relationships+xml"/>
  <Override PartName="/ppt/slides/_rels/slide32.xml.rels" ContentType="application/vnd.openxmlformats-package.relationships+xml"/>
  <Override PartName="/ppt/slides/_rels/slide57.xml.rels" ContentType="application/vnd.openxmlformats-package.relationships+xml"/>
  <Override PartName="/ppt/slides/_rels/slide61.xml.rels" ContentType="application/vnd.openxmlformats-package.relationships+xml"/>
  <Override PartName="/ppt/slides/_rels/slide20.xml.rels" ContentType="application/vnd.openxmlformats-package.relationships+xml"/>
  <Override PartName="/ppt/slides/_rels/slide16.xml.rels" ContentType="application/vnd.openxmlformats-package.relationships+xml"/>
  <Override PartName="/ppt/slides/_rels/slide19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17.xml.rels" ContentType="application/vnd.openxmlformats-package.relationships+xml"/>
  <Override PartName="/ppt/slides/_rels/slide21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3.xml.rels" ContentType="application/vnd.openxmlformats-package.relationships+xml"/>
  <Override PartName="/ppt/slides/_rels/slide64.xml.rels" ContentType="application/vnd.openxmlformats-package.relationships+xml"/>
  <Override PartName="/ppt/slides/_rels/slide88.xml.rels" ContentType="application/vnd.openxmlformats-package.relationships+xml"/>
  <Override PartName="/ppt/slides/_rels/slide73.xml.rels" ContentType="application/vnd.openxmlformats-package.relationships+xml"/>
  <Override PartName="/ppt/slides/_rels/slide69.xml.rels" ContentType="application/vnd.openxmlformats-package.relationships+xml"/>
  <Override PartName="/ppt/slides/_rels/slide95.xml.rels" ContentType="application/vnd.openxmlformats-package.relationships+xml"/>
  <Override PartName="/ppt/slides/_rels/slide79.xml.rels" ContentType="application/vnd.openxmlformats-package.relationships+xml"/>
  <Override PartName="/ppt/slides/_rels/slide83.xml.rels" ContentType="application/vnd.openxmlformats-package.relationships+xml"/>
  <Override PartName="/ppt/slides/_rels/slide30.xml.rels" ContentType="application/vnd.openxmlformats-package.relationships+xml"/>
  <Override PartName="/ppt/slides/_rels/slide96.xml.rels" ContentType="application/vnd.openxmlformats-package.relationships+xml"/>
  <Override PartName="/ppt/slides/_rels/slide8.xml.rels" ContentType="application/vnd.openxmlformats-package.relationships+xml"/>
  <Override PartName="/ppt/slides/_rels/slide43.xml.rels" ContentType="application/vnd.openxmlformats-package.relationships+xml"/>
  <Override PartName="/ppt/slides/_rels/slide97.xml.rels" ContentType="application/vnd.openxmlformats-package.relationships+xml"/>
  <Override PartName="/ppt/slides/_rels/slide9.xml.rels" ContentType="application/vnd.openxmlformats-package.relationships+xml"/>
  <Override PartName="/ppt/slides/_rels/slide44.xml.rels" ContentType="application/vnd.openxmlformats-package.relationships+xml"/>
  <Override PartName="/ppt/slides/_rels/slide104.xml.rels" ContentType="application/vnd.openxmlformats-package.relationships+xml"/>
  <Override PartName="/ppt/slides/_rels/slide74.xml.rels" ContentType="application/vnd.openxmlformats-package.relationships+xml"/>
  <Override PartName="/ppt/slides/_rels/slide90.xml.rels" ContentType="application/vnd.openxmlformats-package.relationships+xml"/>
  <Override PartName="/ppt/slides/_rels/slide98.xml.rels" ContentType="application/vnd.openxmlformats-package.relationships+xml"/>
  <Override PartName="/ppt/slides/_rels/slide45.xml.rels" ContentType="application/vnd.openxmlformats-package.relationships+xml"/>
  <Override PartName="/ppt/slides/_rels/slide105.xml.rels" ContentType="application/vnd.openxmlformats-package.relationships+xml"/>
  <Override PartName="/ppt/slides/_rels/slide75.xml.rels" ContentType="application/vnd.openxmlformats-package.relationships+xml"/>
  <Override PartName="/ppt/slides/_rels/slide84.xml.rels" ContentType="application/vnd.openxmlformats-package.relationships+xml"/>
  <Override PartName="/ppt/slides/_rels/slide31.xml.rels" ContentType="application/vnd.openxmlformats-package.relationships+xml"/>
  <Override PartName="/ppt/slides/_rels/slide91.xml.rels" ContentType="application/vnd.openxmlformats-package.relationships+xml"/>
  <Override PartName="/ppt/slides/_rels/slide99.xml.rels" ContentType="application/vnd.openxmlformats-package.relationships+xml"/>
  <Override PartName="/ppt/slides/_rels/slide50.xml.rels" ContentType="application/vnd.openxmlformats-package.relationships+xml"/>
  <Override PartName="/ppt/slides/_rels/slide41.xml.rels" ContentType="application/vnd.openxmlformats-package.relationships+xml"/>
  <Override PartName="/ppt/slides/_rels/slide6.xml.rels" ContentType="application/vnd.openxmlformats-package.relationships+xml"/>
  <Override PartName="/ppt/slides/_rels/slide49.xml.rels" ContentType="application/vnd.openxmlformats-package.relationships+xml"/>
  <Override PartName="/ppt/slides/_rels/slide34.xml.rels" ContentType="application/vnd.openxmlformats-package.relationships+xml"/>
  <Override PartName="/ppt/slides/_rels/slide7.xml.rels" ContentType="application/vnd.openxmlformats-package.relationships+xml"/>
  <Override PartName="/ppt/slides/_rels/slide42.xml.rels" ContentType="application/vnd.openxmlformats-package.relationships+xml"/>
  <Override PartName="/ppt/slides/_rels/slide35.xml.rels" ContentType="application/vnd.openxmlformats-package.relationships+xml"/>
  <Override PartName="/ppt/slides/_rels/slide51.xml.rels" ContentType="application/vnd.openxmlformats-package.relationships+xml"/>
  <Override PartName="/ppt/slides/_rels/slide47.xml.rels" ContentType="application/vnd.openxmlformats-package.relationships+xml"/>
  <Override PartName="/ppt/slides/_rels/slide54.xml.rels" ContentType="application/vnd.openxmlformats-package.relationships+xml"/>
  <Override PartName="/ppt/slides/_rels/slide4.xml.rels" ContentType="application/vnd.openxmlformats-package.relationships+xml"/>
  <Override PartName="/ppt/slides/_rels/slide63.xml.rels" ContentType="application/vnd.openxmlformats-package.relationships+xml"/>
  <Override PartName="/ppt/slides/_rels/slide15.xml.rels" ContentType="application/vnd.openxmlformats-package.relationships+xml"/>
  <Override PartName="/ppt/slides/_rels/slide39.xml.rels" ContentType="application/vnd.openxmlformats-package.relationships+xml"/>
  <Override PartName="/ppt/slides/_rels/slide80.xml.rels" ContentType="application/vnd.openxmlformats-package.relationships+xml"/>
  <Override PartName="/ppt/slides/_rels/slide102.xml.rels" ContentType="application/vnd.openxmlformats-package.relationships+xml"/>
  <Override PartName="/ppt/slides/_rels/slide11.xml.rels" ContentType="application/vnd.openxmlformats-package.relationships+xml"/>
  <Override PartName="/ppt/slides/_rels/slide101.xml.rels" ContentType="application/vnd.openxmlformats-package.relationships+xml"/>
  <Override PartName="/ppt/slides/_rels/slide78.xml.rels" ContentType="application/vnd.openxmlformats-package.relationships+xml"/>
  <Override PartName="/ppt/slides/_rels/slide94.xml.rels" ContentType="application/vnd.openxmlformats-package.relationships+xml"/>
  <Override PartName="/ppt/slides/_rels/slide48.xml.rels" ContentType="application/vnd.openxmlformats-package.relationships+xml"/>
  <Override PartName="/ppt/slides/_rels/slide55.xml.rels" ContentType="application/vnd.openxmlformats-package.relationships+xml"/>
  <Override PartName="/ppt/slides/_rels/slide5.xml.rels" ContentType="application/vnd.openxmlformats-package.relationships+xml"/>
  <Override PartName="/ppt/slides/_rels/slide40.xml.rels" ContentType="application/vnd.openxmlformats-package.relationships+xml"/>
  <Override PartName="/ppt/slides/_rels/slide81.xml.rels" ContentType="application/vnd.openxmlformats-package.relationships+xml"/>
  <Override PartName="/ppt/slides/_rels/slide65.xml.rels" ContentType="application/vnd.openxmlformats-package.relationships+xml"/>
  <Override PartName="/ppt/slides/_rels/slide103.xml.rels" ContentType="application/vnd.openxmlformats-package.relationships+xml"/>
  <Override PartName="/ppt/slides/_rels/slide58.xml.rels" ContentType="application/vnd.openxmlformats-package.relationships+xml"/>
  <Override PartName="/ppt/slides/_rels/slide12.xml.rels" ContentType="application/vnd.openxmlformats-package.relationships+xml"/>
  <Override PartName="/ppt/slides/_rels/slide53.xml.rels" ContentType="application/vnd.openxmlformats-package.relationships+xml"/>
  <Override PartName="/ppt/slides/_rels/slide46.xml.rels" ContentType="application/vnd.openxmlformats-package.relationships+xml"/>
  <Override PartName="/ppt/slides/_rels/slide62.xml.rels" ContentType="application/vnd.openxmlformats-package.relationships+xml"/>
  <Override PartName="/ppt/slides/_rels/slide72.xml.rels" ContentType="application/vnd.openxmlformats-package.relationships+xml"/>
  <Override PartName="/ppt/slides/_rels/slide68.xml.rels" ContentType="application/vnd.openxmlformats-package.relationships+xml"/>
  <Override PartName="/ppt/slides/_rels/slide52.xml.rels" ContentType="application/vnd.openxmlformats-package.relationships+xml"/>
  <Override PartName="/ppt/slides/_rels/slide106.xml.rels" ContentType="application/vnd.openxmlformats-package.relationships+xml"/>
  <Override PartName="/ppt/slides/_rels/slide76.xml.rels" ContentType="application/vnd.openxmlformats-package.relationships+xml"/>
  <Override PartName="/ppt/slides/_rels/slide13.xml.rels" ContentType="application/vnd.openxmlformats-package.relationships+xml"/>
  <Override PartName="/ppt/slides/_rels/slide38.xml.rels" ContentType="application/vnd.openxmlformats-package.relationships+xml"/>
  <Override PartName="/ppt/slides/_rels/slide89.xml.rels" ContentType="application/vnd.openxmlformats-package.relationships+xml"/>
  <Override PartName="/ppt/slides/_rels/slide14.xml.rels" ContentType="application/vnd.openxmlformats-package.relationships+xml"/>
  <Override PartName="/ppt/slides/_rels/slide37.xml.rels" ContentType="application/vnd.openxmlformats-package.relationships+xml"/>
  <Override PartName="/ppt/slides/_rels/slide87.xml.rels" ContentType="application/vnd.openxmlformats-package.relationships+xml"/>
  <Override PartName="/ppt/slides/_rels/slide3.xml.rels" ContentType="application/vnd.openxmlformats-package.relationships+xml"/>
  <Override PartName="/ppt/slides/_rels/slide36.xml.rels" ContentType="application/vnd.openxmlformats-package.relationships+xml"/>
  <Override PartName="/ppt/slides/_rels/slide66.xml.rels" ContentType="application/vnd.openxmlformats-package.relationships+xml"/>
  <Override PartName="/ppt/slides/_rels/slide56.xml.rels" ContentType="application/vnd.openxmlformats-package.relationships+xml"/>
  <Override PartName="/ppt/slides/_rels/slide60.xml.rels" ContentType="application/vnd.openxmlformats-package.relationships+xml"/>
  <Override PartName="/ppt/slides/_rels/slide82.xml.rels" ContentType="application/vnd.openxmlformats-package.relationships+xml"/>
  <Override PartName="/ppt/slides/_rels/slide59.xml.rels" ContentType="application/vnd.openxmlformats-package.relationships+xml"/>
  <Override PartName="/ppt/slides/_rels/slide10.xml.rels" ContentType="application/vnd.openxmlformats-package.relationships+xml"/>
  <Override PartName="/ppt/slides/_rels/slide70.xml.rels" ContentType="application/vnd.openxmlformats-package.relationships+xml"/>
  <Override PartName="/ppt/slides/_rels/slide100.xml.rels" ContentType="application/vnd.openxmlformats-package.relationships+xml"/>
  <Override PartName="/ppt/slides/_rels/slide77.xml.rels" ContentType="application/vnd.openxmlformats-package.relationships+xml"/>
  <Override PartName="/ppt/slides/_rels/slide67.xml.rels" ContentType="application/vnd.openxmlformats-package.relationships+xml"/>
  <Override PartName="/ppt/slides/_rels/slide71.xml.rels" ContentType="application/vnd.openxmlformats-package.relationships+xml"/>
  <Override PartName="/ppt/slides/_rels/slide2.xml.rels" ContentType="application/vnd.openxmlformats-package.relationships+xml"/>
  <Override PartName="/ppt/slides/_rels/slide86.xml.rels" ContentType="application/vnd.openxmlformats-package.relationships+xml"/>
  <Override PartName="/ppt/slides/_rels/slide93.xml.rels" ContentType="application/vnd.openxmlformats-package.relationships+xml"/>
  <Override PartName="/ppt/slides/_rels/slide92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49.xml" ContentType="application/vnd.openxmlformats-officedocument.presentationml.slide+xml"/>
  <Override PartName="/ppt/slides/slide102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4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81.xml" ContentType="application/vnd.openxmlformats-officedocument.presentationml.slide+xml"/>
  <Override PartName="/ppt/slides/slide48.xml" ContentType="application/vnd.openxmlformats-officedocument.presentationml.slide+xml"/>
  <Override PartName="/ppt/slides/slide101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43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80.xml" ContentType="application/vnd.openxmlformats-officedocument.presentationml.slide+xml"/>
  <Override PartName="/ppt/slides/slide47.xml" ContentType="application/vnd.openxmlformats-officedocument.presentationml.slide+xml"/>
  <Override PartName="/ppt/slides/slide100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2.xml" ContentType="application/vnd.openxmlformats-officedocument.presentationml.slide+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2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70.xml" ContentType="application/vnd.openxmlformats-officedocument.presentationml.slide+xml"/>
  <Override PartName="/ppt/slides/slide69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1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85.xml" ContentType="application/vnd.openxmlformats-officedocument.presentationml.slide+xml"/>
  <Override PartName="/ppt/slides/slide106.xml" ContentType="application/vnd.openxmlformats-officedocument.presentationml.slide+xml"/>
  <Override PartName="/ppt/slides/slide98.xml" ContentType="application/vnd.openxmlformats-officedocument.presentationml.slide+xml"/>
  <Override PartName="/ppt/slides/slide61.xml" ContentType="application/vnd.openxmlformats-officedocument.presentationml.slide+xml"/>
  <Override PartName="/ppt/slides/slide89.xml" ContentType="application/vnd.openxmlformats-officedocument.presentationml.slide+xml"/>
  <Override PartName="/ppt/slides/slide105.xml" ContentType="application/vnd.openxmlformats-officedocument.presentationml.slide+xml"/>
  <Override PartName="/ppt/slides/slide97.xml" ContentType="application/vnd.openxmlformats-officedocument.presentationml.slide+xml"/>
  <Override PartName="/ppt/slides/slide60.xml" ContentType="application/vnd.openxmlformats-officedocument.presentationml.slide+xml"/>
  <Override PartName="/ppt/slides/slide88.xml" ContentType="application/vnd.openxmlformats-officedocument.presentationml.slide+xml"/>
  <Override PartName="/ppt/slides/slide79.xml" ContentType="application/vnd.openxmlformats-officedocument.presentationml.slide+xml"/>
  <Override PartName="/ppt/slides/slide104.xml" ContentType="application/vnd.openxmlformats-officedocument.presentationml.slide+xml"/>
  <Override PartName="/ppt/slides/slide96.xml" ContentType="application/vnd.openxmlformats-officedocument.presentationml.slide+xml"/>
  <Override PartName="/ppt/slides/slide99.xml" ContentType="application/vnd.openxmlformats-officedocument.presentationml.slide+xml"/>
  <Override PartName="/ppt/slides/slide62.xml" ContentType="application/vnd.openxmlformats-officedocument.presentationml.slide+xml"/>
  <Override PartName="/ppt/slides/slide87.xml" ContentType="application/vnd.openxmlformats-officedocument.presentationml.slide+xml"/>
  <Override PartName="/ppt/slides/slide78.xml" ContentType="application/vnd.openxmlformats-officedocument.presentationml.slide+xml"/>
  <Override PartName="/ppt/slides/slide103.xml" ContentType="application/vnd.openxmlformats-officedocument.presentationml.slide+xml"/>
  <Override PartName="/ppt/slides/slide95.xml" ContentType="application/vnd.openxmlformats-officedocument.presentationml.slide+xml"/>
  <Override PartName="/ppt/slides/slide86.xml" ContentType="application/vnd.openxmlformats-officedocument.presentationml.slide+xml"/>
  <Override PartName="/ppt/slides/slide64.xml" ContentType="application/vnd.openxmlformats-officedocument.presentationml.slide+xml"/>
  <Override PartName="/ppt/slides/slide63.xml" ContentType="application/vnd.openxmlformats-officedocument.presentationml.slide+xml"/>
  <Override PartName="/ppt/slides/slide29.xml" ContentType="application/vnd.openxmlformats-officedocument.presentationml.slide+xml"/>
  <Override PartName="/ppt/slides/slide94.xml" ContentType="application/vnd.openxmlformats-officedocument.presentationml.slide+xml"/>
  <Override PartName="/ppt/slides/slide28.xml" ContentType="application/vnd.openxmlformats-officedocument.presentationml.slide+xml"/>
  <Override PartName="/ppt/slides/slide93.xml" ContentType="application/vnd.openxmlformats-officedocument.presentationml.slide+xml"/>
  <Override PartName="/ppt/slides/slide92.xml" ContentType="application/vnd.openxmlformats-officedocument.presentationml.slide+xml"/>
  <Override PartName="/ppt/slides/slide27.xml" ContentType="application/vnd.openxmlformats-officedocument.presentationml.slide+xml"/>
  <Override PartName="/ppt/slides/slide91.xml" ContentType="application/vnd.openxmlformats-officedocument.presentationml.slide+xml"/>
  <Override PartName="/ppt/slides/slide26.xml" ContentType="application/vnd.openxmlformats-officedocument.presentationml.slide+xml"/>
  <Override PartName="/ppt/slides/slide90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59.xml" ContentType="application/vnd.openxmlformats-officedocument.presentationml.slide+xml"/>
  <Override PartName="/ppt/slides/slide21.xml" ContentType="application/vnd.openxmlformats-officedocument.presentationml.slide+xml"/>
  <Override PartName="/ppt/slides/slide58.xml" ContentType="application/vnd.openxmlformats-officedocument.presentationml.slide+xml"/>
  <Override PartName="/ppt/slides/slide19.xml" ContentType="application/vnd.openxmlformats-officedocument.presentationml.slide+xml"/>
  <Override PartName="/ppt/slides/slide84.xml" ContentType="application/vnd.openxmlformats-officedocument.presentationml.slide+xml"/>
  <Override PartName="/ppt/slides/slide20.xml" ContentType="application/vnd.openxmlformats-officedocument.presentationml.slide+xml"/>
  <Override PartName="/ppt/slides/slide57.xml" ContentType="application/vnd.openxmlformats-officedocument.presentationml.slide+xml"/>
  <Override PartName="/ppt/slides/slide18.xml" ContentType="application/vnd.openxmlformats-officedocument.presentationml.slide+xml"/>
  <Override PartName="/ppt/slides/slide83.xml" ContentType="application/vnd.openxmlformats-officedocument.presentationml.slide+xml"/>
  <Override PartName="/ppt/slides/slide17.xml" ContentType="application/vnd.openxmlformats-officedocument.presentationml.slide+xml"/>
  <Override PartName="/ppt/slides/slide8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  <p:sldId id="350" r:id="rId102"/>
    <p:sldId id="351" r:id="rId103"/>
    <p:sldId id="352" r:id="rId104"/>
    <p:sldId id="353" r:id="rId105"/>
    <p:sldId id="354" r:id="rId106"/>
    <p:sldId id="355" r:id="rId107"/>
    <p:sldId id="356" r:id="rId108"/>
    <p:sldId id="357" r:id="rId109"/>
    <p:sldId id="358" r:id="rId110"/>
    <p:sldId id="359" r:id="rId111"/>
    <p:sldId id="360" r:id="rId112"/>
    <p:sldId id="361" r:id="rId113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Relationship Id="rId97" Type="http://schemas.openxmlformats.org/officeDocument/2006/relationships/slide" Target="slides/slide90.xml"/><Relationship Id="rId98" Type="http://schemas.openxmlformats.org/officeDocument/2006/relationships/slide" Target="slides/slide91.xml"/><Relationship Id="rId99" Type="http://schemas.openxmlformats.org/officeDocument/2006/relationships/slide" Target="slides/slide92.xml"/><Relationship Id="rId100" Type="http://schemas.openxmlformats.org/officeDocument/2006/relationships/slide" Target="slides/slide93.xml"/><Relationship Id="rId101" Type="http://schemas.openxmlformats.org/officeDocument/2006/relationships/slide" Target="slides/slide94.xml"/><Relationship Id="rId102" Type="http://schemas.openxmlformats.org/officeDocument/2006/relationships/slide" Target="slides/slide95.xml"/><Relationship Id="rId103" Type="http://schemas.openxmlformats.org/officeDocument/2006/relationships/slide" Target="slides/slide96.xml"/><Relationship Id="rId104" Type="http://schemas.openxmlformats.org/officeDocument/2006/relationships/slide" Target="slides/slide97.xml"/><Relationship Id="rId105" Type="http://schemas.openxmlformats.org/officeDocument/2006/relationships/slide" Target="slides/slide98.xml"/><Relationship Id="rId106" Type="http://schemas.openxmlformats.org/officeDocument/2006/relationships/slide" Target="slides/slide99.xml"/><Relationship Id="rId107" Type="http://schemas.openxmlformats.org/officeDocument/2006/relationships/slide" Target="slides/slide100.xml"/><Relationship Id="rId108" Type="http://schemas.openxmlformats.org/officeDocument/2006/relationships/slide" Target="slides/slide101.xml"/><Relationship Id="rId109" Type="http://schemas.openxmlformats.org/officeDocument/2006/relationships/slide" Target="slides/slide102.xml"/><Relationship Id="rId110" Type="http://schemas.openxmlformats.org/officeDocument/2006/relationships/slide" Target="slides/slide103.xml"/><Relationship Id="rId111" Type="http://schemas.openxmlformats.org/officeDocument/2006/relationships/slide" Target="slides/slide104.xml"/><Relationship Id="rId112" Type="http://schemas.openxmlformats.org/officeDocument/2006/relationships/slide" Target="slides/slide105.xml"/><Relationship Id="rId113" Type="http://schemas.openxmlformats.org/officeDocument/2006/relationships/slide" Target="slides/slide10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Folie mittels Klicken verschieben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de-DE" sz="2000" spc="-1" strike="noStrike">
                <a:latin typeface="Arial"/>
              </a:rPr>
              <a:t>Format der Notizen mittels Klicken bearbeiten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de-DE" sz="1400" spc="-1" strike="noStrike">
                <a:latin typeface="Times New Roman"/>
              </a:rPr>
              <a:t>&lt;Kopfzeile&gt;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27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27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5D95F203-194F-4C88-BECA-21857FA220EF}" type="slidenum">
              <a:rPr b="0" lang="de-DE" sz="1400" spc="-1" strike="noStrike">
                <a:latin typeface="Times New Roman"/>
              </a:rPr>
              <a:t>&lt;Foliennummer&gt;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52.xml.rels><?xml version="1.0" encoding="UTF-8"?>
<Relationships xmlns="http://schemas.openxmlformats.org/package/2006/relationships"><Relationship Id="rId1" Type="http://schemas.openxmlformats.org/officeDocument/2006/relationships/slide" Target="../slides/slide52.xml"/><Relationship Id="rId2" Type="http://schemas.openxmlformats.org/officeDocument/2006/relationships/notesMaster" Target="../notesMasters/notesMaster1.xml"/>
</Relationships>
</file>

<file path=ppt/notesSlides/_rels/notesSlide53.xml.rels><?xml version="1.0" encoding="UTF-8"?>
<Relationships xmlns="http://schemas.openxmlformats.org/package/2006/relationships"><Relationship Id="rId1" Type="http://schemas.openxmlformats.org/officeDocument/2006/relationships/slide" Target="../slides/slide53.xml"/><Relationship Id="rId2" Type="http://schemas.openxmlformats.org/officeDocument/2006/relationships/notesMaster" Target="../notesMasters/notesMaster1.xml"/>
</Relationships>
</file>

<file path=ppt/notesSlides/_rels/notesSlide54.xml.rels><?xml version="1.0" encoding="UTF-8"?>
<Relationships xmlns="http://schemas.openxmlformats.org/package/2006/relationships"><Relationship Id="rId1" Type="http://schemas.openxmlformats.org/officeDocument/2006/relationships/slide" Target="../slides/slide54.xml"/><Relationship Id="rId2" Type="http://schemas.openxmlformats.org/officeDocument/2006/relationships/notesMaster" Target="../notesMasters/notesMaster1.xml"/>
</Relationships>
</file>

<file path=ppt/notesSlides/notesSlide5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675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676" name="TextShape 3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DACDDBA9-63C4-40D0-A2DD-254C4C49F2AC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</p:notes>
</file>

<file path=ppt/notesSlides/notesSlide5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67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679" name="TextShape 3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61205AA-F622-450B-8D70-061A8B6DE3F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</p:notes>
</file>

<file path=ppt/notesSlides/notesSlide5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</p:spPr>
      </p:sp>
      <p:sp>
        <p:nvSpPr>
          <p:cNvPr id="681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>
            <a:norm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682" name="TextShape 3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4177E9B6-138E-488C-B104-47BBA3E7FD9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0"/>
            <a:ext cx="365400" cy="685404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255240" y="5047560"/>
            <a:ext cx="72720" cy="16912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255240" y="4796640"/>
            <a:ext cx="72720" cy="22824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255240" y="4637520"/>
            <a:ext cx="72720" cy="1368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 hidden="1"/>
          <p:cNvSpPr/>
          <p:nvPr/>
        </p:nvSpPr>
        <p:spPr>
          <a:xfrm>
            <a:off x="255240" y="4542480"/>
            <a:ext cx="72720" cy="72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309600" y="680400"/>
            <a:ext cx="4536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 hidden="1"/>
          <p:cNvSpPr/>
          <p:nvPr/>
        </p:nvSpPr>
        <p:spPr>
          <a:xfrm>
            <a:off x="268920" y="680400"/>
            <a:ext cx="2700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CustomShape 8" hidden="1"/>
          <p:cNvSpPr/>
          <p:nvPr/>
        </p:nvSpPr>
        <p:spPr>
          <a:xfrm>
            <a:off x="25020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" name="CustomShape 9" hidden="1"/>
          <p:cNvSpPr/>
          <p:nvPr/>
        </p:nvSpPr>
        <p:spPr>
          <a:xfrm>
            <a:off x="22176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" name="PlaceHolder 10"/>
          <p:cNvSpPr>
            <a:spLocks noGrp="1"/>
          </p:cNvSpPr>
          <p:nvPr>
            <p:ph type="dt"/>
          </p:nvPr>
        </p:nvSpPr>
        <p:spPr>
          <a:xfrm>
            <a:off x="6477120" y="6416640"/>
            <a:ext cx="213336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10" name="PlaceHolder 11"/>
          <p:cNvSpPr>
            <a:spLocks noGrp="1"/>
          </p:cNvSpPr>
          <p:nvPr>
            <p:ph type="ftr"/>
          </p:nvPr>
        </p:nvSpPr>
        <p:spPr>
          <a:xfrm>
            <a:off x="914400" y="6416640"/>
            <a:ext cx="556236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11" name="PlaceHolder 12"/>
          <p:cNvSpPr>
            <a:spLocks noGrp="1"/>
          </p:cNvSpPr>
          <p:nvPr>
            <p:ph type="sldNum"/>
          </p:nvPr>
        </p:nvSpPr>
        <p:spPr>
          <a:xfrm>
            <a:off x="8610480" y="6416640"/>
            <a:ext cx="4568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669CCE5E-85BA-4A6C-B22A-EE8778A7C3B0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12" name="CustomShape 13"/>
          <p:cNvSpPr/>
          <p:nvPr/>
        </p:nvSpPr>
        <p:spPr>
          <a:xfrm>
            <a:off x="0" y="0"/>
            <a:ext cx="365400" cy="685404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" name="CustomShape 14"/>
          <p:cNvSpPr/>
          <p:nvPr/>
        </p:nvSpPr>
        <p:spPr>
          <a:xfrm>
            <a:off x="309600" y="680400"/>
            <a:ext cx="4536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268920" y="680400"/>
            <a:ext cx="2700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5" name="CustomShape 16"/>
          <p:cNvSpPr/>
          <p:nvPr/>
        </p:nvSpPr>
        <p:spPr>
          <a:xfrm>
            <a:off x="25020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" name="CustomShape 17"/>
          <p:cNvSpPr/>
          <p:nvPr/>
        </p:nvSpPr>
        <p:spPr>
          <a:xfrm>
            <a:off x="22176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" name="PlaceHolder 18"/>
          <p:cNvSpPr>
            <a:spLocks noGrp="1"/>
          </p:cNvSpPr>
          <p:nvPr>
            <p:ph type="title"/>
          </p:nvPr>
        </p:nvSpPr>
        <p:spPr>
          <a:xfrm>
            <a:off x="914400" y="4343400"/>
            <a:ext cx="7772040" cy="197460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ff8601"/>
                </a:solidFill>
                <a:latin typeface="Constantia"/>
              </a:rPr>
              <a:t>Click to edit Master title style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CustomShape 19"/>
          <p:cNvSpPr/>
          <p:nvPr/>
        </p:nvSpPr>
        <p:spPr>
          <a:xfrm>
            <a:off x="255240" y="5047560"/>
            <a:ext cx="72720" cy="16912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9" name="CustomShape 20"/>
          <p:cNvSpPr/>
          <p:nvPr/>
        </p:nvSpPr>
        <p:spPr>
          <a:xfrm>
            <a:off x="255240" y="4796640"/>
            <a:ext cx="72720" cy="22824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" name="CustomShape 21"/>
          <p:cNvSpPr/>
          <p:nvPr/>
        </p:nvSpPr>
        <p:spPr>
          <a:xfrm>
            <a:off x="255240" y="4637520"/>
            <a:ext cx="72720" cy="1368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1" name="CustomShape 22"/>
          <p:cNvSpPr/>
          <p:nvPr/>
        </p:nvSpPr>
        <p:spPr>
          <a:xfrm>
            <a:off x="255240" y="4542480"/>
            <a:ext cx="72720" cy="72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" name="PlaceHolder 2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Format des Gliederungstextes durch Klicken bearbeiten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Zweite Gliederungsebene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ffffff"/>
                </a:solidFill>
                <a:latin typeface="Calibri"/>
              </a:rPr>
              <a:t>Dritte Gliederungsebene</a:t>
            </a:r>
            <a:endParaRPr b="0" lang="en-US" sz="2200" spc="-1" strike="noStrike">
              <a:solidFill>
                <a:srgbClr val="ffffff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Vierte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Fünfte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Sechste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Siebte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 hidden="1"/>
          <p:cNvSpPr/>
          <p:nvPr/>
        </p:nvSpPr>
        <p:spPr>
          <a:xfrm>
            <a:off x="0" y="0"/>
            <a:ext cx="365400" cy="685404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0" name="CustomShape 2" hidden="1"/>
          <p:cNvSpPr/>
          <p:nvPr/>
        </p:nvSpPr>
        <p:spPr>
          <a:xfrm>
            <a:off x="255240" y="5047560"/>
            <a:ext cx="72720" cy="16912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1" name="CustomShape 3" hidden="1"/>
          <p:cNvSpPr/>
          <p:nvPr/>
        </p:nvSpPr>
        <p:spPr>
          <a:xfrm>
            <a:off x="255240" y="4796640"/>
            <a:ext cx="72720" cy="22824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2" name="CustomShape 4" hidden="1"/>
          <p:cNvSpPr/>
          <p:nvPr/>
        </p:nvSpPr>
        <p:spPr>
          <a:xfrm>
            <a:off x="255240" y="4637520"/>
            <a:ext cx="72720" cy="1368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3" name="CustomShape 5" hidden="1"/>
          <p:cNvSpPr/>
          <p:nvPr/>
        </p:nvSpPr>
        <p:spPr>
          <a:xfrm>
            <a:off x="255240" y="4542480"/>
            <a:ext cx="72720" cy="72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4" name="CustomShape 6" hidden="1"/>
          <p:cNvSpPr/>
          <p:nvPr/>
        </p:nvSpPr>
        <p:spPr>
          <a:xfrm>
            <a:off x="309600" y="680400"/>
            <a:ext cx="4536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5" name="CustomShape 7" hidden="1"/>
          <p:cNvSpPr/>
          <p:nvPr/>
        </p:nvSpPr>
        <p:spPr>
          <a:xfrm>
            <a:off x="268920" y="680400"/>
            <a:ext cx="2700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6" name="CustomShape 8" hidden="1"/>
          <p:cNvSpPr/>
          <p:nvPr/>
        </p:nvSpPr>
        <p:spPr>
          <a:xfrm>
            <a:off x="25020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7" name="CustomShape 9" hidden="1"/>
          <p:cNvSpPr/>
          <p:nvPr/>
        </p:nvSpPr>
        <p:spPr>
          <a:xfrm>
            <a:off x="22176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8" name="PlaceHolder 10"/>
          <p:cNvSpPr>
            <a:spLocks noGrp="1"/>
          </p:cNvSpPr>
          <p:nvPr>
            <p:ph type="title"/>
          </p:nvPr>
        </p:nvSpPr>
        <p:spPr>
          <a:xfrm>
            <a:off x="914400" y="511920"/>
            <a:ext cx="7772040" cy="91404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Click to edit Master title style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11"/>
          <p:cNvSpPr>
            <a:spLocks noGrp="1"/>
          </p:cNvSpPr>
          <p:nvPr>
            <p:ph type="body"/>
          </p:nvPr>
        </p:nvSpPr>
        <p:spPr>
          <a:xfrm>
            <a:off x="914400" y="1783440"/>
            <a:ext cx="7772040" cy="457164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Click to edit Master text styles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lvl="1" marL="740520" indent="-285480">
              <a:lnSpc>
                <a:spcPct val="100000"/>
              </a:lnSpc>
              <a:spcBef>
                <a:spcPts val="519"/>
              </a:spcBef>
              <a:buClr>
                <a:srgbClr val="ffc000"/>
              </a:buClr>
              <a:buSzPct val="90000"/>
              <a:buFont typeface="Wingdings" charset="2"/>
              <a:buChar char=""/>
            </a:pPr>
            <a:r>
              <a:rPr b="0" lang="en-US" sz="2600" spc="-1" strike="noStrike">
                <a:solidFill>
                  <a:srgbClr val="ffffff"/>
                </a:solidFill>
                <a:latin typeface="Calibri"/>
              </a:rPr>
              <a:t>Second level</a:t>
            </a:r>
            <a:endParaRPr b="0" lang="en-US" sz="2600" spc="-1" strike="noStrike">
              <a:solidFill>
                <a:srgbClr val="ffffff"/>
              </a:solidFill>
              <a:latin typeface="Calibri"/>
            </a:endParaRPr>
          </a:p>
          <a:p>
            <a:pPr lvl="2" marL="996840" indent="-228240">
              <a:lnSpc>
                <a:spcPct val="100000"/>
              </a:lnSpc>
              <a:spcBef>
                <a:spcPts val="479"/>
              </a:spcBef>
              <a:buClr>
                <a:srgbClr val="ffc000"/>
              </a:buClr>
              <a:buFont typeface="Wingdings 2" charset="2"/>
              <a:buChar char="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3" marL="1261800" indent="-228240">
              <a:lnSpc>
                <a:spcPct val="100000"/>
              </a:lnSpc>
              <a:spcBef>
                <a:spcPts val="439"/>
              </a:spcBef>
              <a:buClr>
                <a:srgbClr val="ff0000"/>
              </a:buClr>
              <a:buFont typeface="Wingdings 3" charset="2"/>
              <a:buChar char=""/>
            </a:pPr>
            <a:r>
              <a:rPr b="0" lang="en-US" sz="2200" spc="-1" strike="noStrike">
                <a:solidFill>
                  <a:srgbClr val="ffffff"/>
                </a:solidFill>
                <a:latin typeface="Calibri"/>
              </a:rPr>
              <a:t>Fourth level</a:t>
            </a:r>
            <a:endParaRPr b="0" lang="en-US" sz="2200" spc="-1" strike="noStrike">
              <a:solidFill>
                <a:srgbClr val="ffffff"/>
              </a:solidFill>
              <a:latin typeface="Calibri"/>
            </a:endParaRPr>
          </a:p>
          <a:p>
            <a:pPr lvl="4" marL="1481400" indent="-209880">
              <a:lnSpc>
                <a:spcPct val="100000"/>
              </a:lnSpc>
              <a:spcBef>
                <a:spcPts val="400"/>
              </a:spcBef>
              <a:buClr>
                <a:srgbClr val="ff0000"/>
              </a:buClr>
              <a:buFont typeface="Wingdings 2" charset="2"/>
              <a:buChar char="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0" name="PlaceHolder 12"/>
          <p:cNvSpPr>
            <a:spLocks noGrp="1"/>
          </p:cNvSpPr>
          <p:nvPr>
            <p:ph type="dt"/>
          </p:nvPr>
        </p:nvSpPr>
        <p:spPr>
          <a:xfrm>
            <a:off x="6477120" y="6416640"/>
            <a:ext cx="213336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71" name="PlaceHolder 13"/>
          <p:cNvSpPr>
            <a:spLocks noGrp="1"/>
          </p:cNvSpPr>
          <p:nvPr>
            <p:ph type="ftr"/>
          </p:nvPr>
        </p:nvSpPr>
        <p:spPr>
          <a:xfrm>
            <a:off x="914400" y="6416640"/>
            <a:ext cx="556236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72" name="PlaceHolder 14"/>
          <p:cNvSpPr>
            <a:spLocks noGrp="1"/>
          </p:cNvSpPr>
          <p:nvPr>
            <p:ph type="sldNum"/>
          </p:nvPr>
        </p:nvSpPr>
        <p:spPr>
          <a:xfrm>
            <a:off x="8610480" y="6416640"/>
            <a:ext cx="4568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F9DD19BA-A745-4169-8E92-019FF72861AE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 hidden="1"/>
          <p:cNvSpPr/>
          <p:nvPr/>
        </p:nvSpPr>
        <p:spPr>
          <a:xfrm>
            <a:off x="0" y="0"/>
            <a:ext cx="365400" cy="685404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0" name="CustomShape 2" hidden="1"/>
          <p:cNvSpPr/>
          <p:nvPr/>
        </p:nvSpPr>
        <p:spPr>
          <a:xfrm>
            <a:off x="255240" y="5047560"/>
            <a:ext cx="72720" cy="16912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1" name="CustomShape 3" hidden="1"/>
          <p:cNvSpPr/>
          <p:nvPr/>
        </p:nvSpPr>
        <p:spPr>
          <a:xfrm>
            <a:off x="255240" y="4796640"/>
            <a:ext cx="72720" cy="22824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2" name="CustomShape 4" hidden="1"/>
          <p:cNvSpPr/>
          <p:nvPr/>
        </p:nvSpPr>
        <p:spPr>
          <a:xfrm>
            <a:off x="255240" y="4637520"/>
            <a:ext cx="72720" cy="1368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3" name="CustomShape 5" hidden="1"/>
          <p:cNvSpPr/>
          <p:nvPr/>
        </p:nvSpPr>
        <p:spPr>
          <a:xfrm>
            <a:off x="255240" y="4542480"/>
            <a:ext cx="72720" cy="72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4" name="CustomShape 6" hidden="1"/>
          <p:cNvSpPr/>
          <p:nvPr/>
        </p:nvSpPr>
        <p:spPr>
          <a:xfrm>
            <a:off x="309600" y="680400"/>
            <a:ext cx="4536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5" name="CustomShape 7" hidden="1"/>
          <p:cNvSpPr/>
          <p:nvPr/>
        </p:nvSpPr>
        <p:spPr>
          <a:xfrm>
            <a:off x="268920" y="680400"/>
            <a:ext cx="2700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6" name="CustomShape 8" hidden="1"/>
          <p:cNvSpPr/>
          <p:nvPr/>
        </p:nvSpPr>
        <p:spPr>
          <a:xfrm>
            <a:off x="25020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7" name="CustomShape 9" hidden="1"/>
          <p:cNvSpPr/>
          <p:nvPr/>
        </p:nvSpPr>
        <p:spPr>
          <a:xfrm>
            <a:off x="22176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8" name="PlaceHolder 10"/>
          <p:cNvSpPr>
            <a:spLocks noGrp="1"/>
          </p:cNvSpPr>
          <p:nvPr>
            <p:ph type="title"/>
          </p:nvPr>
        </p:nvSpPr>
        <p:spPr>
          <a:xfrm>
            <a:off x="914400" y="511920"/>
            <a:ext cx="7772040" cy="91404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Click to edit Master title style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9" name="PlaceHolder 11"/>
          <p:cNvSpPr>
            <a:spLocks noGrp="1"/>
          </p:cNvSpPr>
          <p:nvPr>
            <p:ph type="dt"/>
          </p:nvPr>
        </p:nvSpPr>
        <p:spPr>
          <a:xfrm>
            <a:off x="6477120" y="6416640"/>
            <a:ext cx="213336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120" name="PlaceHolder 12"/>
          <p:cNvSpPr>
            <a:spLocks noGrp="1"/>
          </p:cNvSpPr>
          <p:nvPr>
            <p:ph type="ftr"/>
          </p:nvPr>
        </p:nvSpPr>
        <p:spPr>
          <a:xfrm>
            <a:off x="914400" y="6416640"/>
            <a:ext cx="556236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121" name="PlaceHolder 13"/>
          <p:cNvSpPr>
            <a:spLocks noGrp="1"/>
          </p:cNvSpPr>
          <p:nvPr>
            <p:ph type="sldNum"/>
          </p:nvPr>
        </p:nvSpPr>
        <p:spPr>
          <a:xfrm>
            <a:off x="8610480" y="6416640"/>
            <a:ext cx="4568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871783A-3905-4934-ADBC-3EDBA47C42D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122" name="PlaceHolder 1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Format des Gliederungstextes durch Klicken bearbeiten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Zweite Gliederungsebene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ffffff"/>
                </a:solidFill>
                <a:latin typeface="Calibri"/>
              </a:rPr>
              <a:t>Dritte Gliederungsebene</a:t>
            </a:r>
            <a:endParaRPr b="0" lang="en-US" sz="2200" spc="-1" strike="noStrike">
              <a:solidFill>
                <a:srgbClr val="ffffff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Vierte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Fünfte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Sechste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Siebte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 hidden="1"/>
          <p:cNvSpPr/>
          <p:nvPr/>
        </p:nvSpPr>
        <p:spPr>
          <a:xfrm>
            <a:off x="0" y="0"/>
            <a:ext cx="365400" cy="685404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0" name="CustomShape 2" hidden="1"/>
          <p:cNvSpPr/>
          <p:nvPr/>
        </p:nvSpPr>
        <p:spPr>
          <a:xfrm>
            <a:off x="255240" y="5047560"/>
            <a:ext cx="72720" cy="16912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1" name="CustomShape 3" hidden="1"/>
          <p:cNvSpPr/>
          <p:nvPr/>
        </p:nvSpPr>
        <p:spPr>
          <a:xfrm>
            <a:off x="255240" y="4796640"/>
            <a:ext cx="72720" cy="22824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2" name="CustomShape 4" hidden="1"/>
          <p:cNvSpPr/>
          <p:nvPr/>
        </p:nvSpPr>
        <p:spPr>
          <a:xfrm>
            <a:off x="255240" y="4637520"/>
            <a:ext cx="72720" cy="1368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3" name="CustomShape 5" hidden="1"/>
          <p:cNvSpPr/>
          <p:nvPr/>
        </p:nvSpPr>
        <p:spPr>
          <a:xfrm>
            <a:off x="255240" y="4542480"/>
            <a:ext cx="72720" cy="72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4" name="CustomShape 6" hidden="1"/>
          <p:cNvSpPr/>
          <p:nvPr/>
        </p:nvSpPr>
        <p:spPr>
          <a:xfrm>
            <a:off x="309600" y="680400"/>
            <a:ext cx="4536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5" name="CustomShape 7" hidden="1"/>
          <p:cNvSpPr/>
          <p:nvPr/>
        </p:nvSpPr>
        <p:spPr>
          <a:xfrm>
            <a:off x="268920" y="680400"/>
            <a:ext cx="2700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6" name="CustomShape 8" hidden="1"/>
          <p:cNvSpPr/>
          <p:nvPr/>
        </p:nvSpPr>
        <p:spPr>
          <a:xfrm>
            <a:off x="25020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7" name="CustomShape 9" hidden="1"/>
          <p:cNvSpPr/>
          <p:nvPr/>
        </p:nvSpPr>
        <p:spPr>
          <a:xfrm>
            <a:off x="22176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8" name="CustomShape 10"/>
          <p:cNvSpPr/>
          <p:nvPr/>
        </p:nvSpPr>
        <p:spPr>
          <a:xfrm>
            <a:off x="0" y="402120"/>
            <a:ext cx="8866800" cy="885960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69" name="PlaceHolder 11"/>
          <p:cNvSpPr>
            <a:spLocks noGrp="1"/>
          </p:cNvSpPr>
          <p:nvPr>
            <p:ph type="title"/>
          </p:nvPr>
        </p:nvSpPr>
        <p:spPr>
          <a:xfrm>
            <a:off x="504720" y="511920"/>
            <a:ext cx="7772040" cy="91404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Click to edit Master title style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0" name="PlaceHolder 12"/>
          <p:cNvSpPr>
            <a:spLocks noGrp="1"/>
          </p:cNvSpPr>
          <p:nvPr>
            <p:ph type="body"/>
          </p:nvPr>
        </p:nvSpPr>
        <p:spPr>
          <a:xfrm>
            <a:off x="457200" y="1809720"/>
            <a:ext cx="4039920" cy="63936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marL="7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ffc000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1" name="PlaceHolder 13"/>
          <p:cNvSpPr>
            <a:spLocks noGrp="1"/>
          </p:cNvSpPr>
          <p:nvPr>
            <p:ph type="body"/>
          </p:nvPr>
        </p:nvSpPr>
        <p:spPr>
          <a:xfrm>
            <a:off x="4645080" y="1809720"/>
            <a:ext cx="4041360" cy="63936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marL="7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ffc000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2" name="PlaceHolder 14"/>
          <p:cNvSpPr>
            <a:spLocks noGrp="1"/>
          </p:cNvSpPr>
          <p:nvPr>
            <p:ph type="body"/>
          </p:nvPr>
        </p:nvSpPr>
        <p:spPr>
          <a:xfrm>
            <a:off x="457200" y="2459160"/>
            <a:ext cx="4039920" cy="395892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740520" indent="-285480">
              <a:lnSpc>
                <a:spcPct val="100000"/>
              </a:lnSpc>
              <a:spcBef>
                <a:spcPts val="400"/>
              </a:spcBef>
              <a:buClr>
                <a:srgbClr val="ffc000"/>
              </a:buClr>
              <a:buSzPct val="90000"/>
              <a:buFont typeface="Wingdings" charset="2"/>
              <a:buChar char="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2" marL="996840" indent="-228240">
              <a:lnSpc>
                <a:spcPct val="100000"/>
              </a:lnSpc>
              <a:spcBef>
                <a:spcPts val="360"/>
              </a:spcBef>
              <a:buClr>
                <a:srgbClr val="ffc000"/>
              </a:buClr>
              <a:buFont typeface="Wingdings 2" charset="2"/>
              <a:buChar char=""/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lvl="3" marL="1261800" indent="-228240">
              <a:lnSpc>
                <a:spcPct val="100000"/>
              </a:lnSpc>
              <a:spcBef>
                <a:spcPts val="320"/>
              </a:spcBef>
              <a:buClr>
                <a:srgbClr val="ff0000"/>
              </a:buClr>
              <a:buFont typeface="Wingdings 3" charset="2"/>
              <a:buChar char=""/>
            </a:pPr>
            <a:r>
              <a:rPr b="0" lang="en-US" sz="1600" spc="-1" strike="noStrike">
                <a:solidFill>
                  <a:srgbClr val="ffffff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rgbClr val="ffffff"/>
              </a:solidFill>
              <a:latin typeface="Calibri"/>
            </a:endParaRPr>
          </a:p>
          <a:p>
            <a:pPr lvl="4" marL="1481400" indent="-209880">
              <a:lnSpc>
                <a:spcPct val="100000"/>
              </a:lnSpc>
              <a:spcBef>
                <a:spcPts val="320"/>
              </a:spcBef>
              <a:buClr>
                <a:srgbClr val="ff0000"/>
              </a:buClr>
              <a:buFont typeface="Wingdings 2" charset="2"/>
              <a:buChar char=""/>
            </a:pPr>
            <a:r>
              <a:rPr b="0" lang="en-US" sz="1600" spc="-1" strike="noStrike">
                <a:solidFill>
                  <a:srgbClr val="ffffff"/>
                </a:solidFill>
                <a:latin typeface="Calibri"/>
              </a:rPr>
              <a:t>Fifth level</a:t>
            </a:r>
            <a:endParaRPr b="0" lang="en-US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3" name="PlaceHolder 15"/>
          <p:cNvSpPr>
            <a:spLocks noGrp="1"/>
          </p:cNvSpPr>
          <p:nvPr>
            <p:ph type="body"/>
          </p:nvPr>
        </p:nvSpPr>
        <p:spPr>
          <a:xfrm>
            <a:off x="4645080" y="2459160"/>
            <a:ext cx="4041360" cy="395892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740520" indent="-285480">
              <a:lnSpc>
                <a:spcPct val="100000"/>
              </a:lnSpc>
              <a:spcBef>
                <a:spcPts val="400"/>
              </a:spcBef>
              <a:buClr>
                <a:srgbClr val="ffc000"/>
              </a:buClr>
              <a:buSzPct val="90000"/>
              <a:buFont typeface="Wingdings" charset="2"/>
              <a:buChar char="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Second level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2" marL="996840" indent="-228240">
              <a:lnSpc>
                <a:spcPct val="100000"/>
              </a:lnSpc>
              <a:spcBef>
                <a:spcPts val="360"/>
              </a:spcBef>
              <a:buClr>
                <a:srgbClr val="ffc000"/>
              </a:buClr>
              <a:buFont typeface="Wingdings 2" charset="2"/>
              <a:buChar char=""/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Third level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lvl="3" marL="1261800" indent="-228240">
              <a:lnSpc>
                <a:spcPct val="100000"/>
              </a:lnSpc>
              <a:spcBef>
                <a:spcPts val="320"/>
              </a:spcBef>
              <a:buClr>
                <a:srgbClr val="ff0000"/>
              </a:buClr>
              <a:buFont typeface="Wingdings 3" charset="2"/>
              <a:buChar char=""/>
            </a:pPr>
            <a:r>
              <a:rPr b="0" lang="en-US" sz="1600" spc="-1" strike="noStrike">
                <a:solidFill>
                  <a:srgbClr val="ffffff"/>
                </a:solidFill>
                <a:latin typeface="Calibri"/>
              </a:rPr>
              <a:t>Fourth level</a:t>
            </a:r>
            <a:endParaRPr b="0" lang="en-US" sz="1600" spc="-1" strike="noStrike">
              <a:solidFill>
                <a:srgbClr val="ffffff"/>
              </a:solidFill>
              <a:latin typeface="Calibri"/>
            </a:endParaRPr>
          </a:p>
          <a:p>
            <a:pPr lvl="4" marL="1481400" indent="-209880">
              <a:lnSpc>
                <a:spcPct val="100000"/>
              </a:lnSpc>
              <a:spcBef>
                <a:spcPts val="320"/>
              </a:spcBef>
              <a:buClr>
                <a:srgbClr val="ff0000"/>
              </a:buClr>
              <a:buFont typeface="Wingdings 2" charset="2"/>
              <a:buChar char=""/>
            </a:pPr>
            <a:r>
              <a:rPr b="0" lang="en-US" sz="1600" spc="-1" strike="noStrike">
                <a:solidFill>
                  <a:srgbClr val="ffffff"/>
                </a:solidFill>
                <a:latin typeface="Calibri"/>
              </a:rPr>
              <a:t>Fifth level</a:t>
            </a:r>
            <a:endParaRPr b="0" lang="en-US" sz="1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4" name="PlaceHolder 16"/>
          <p:cNvSpPr>
            <a:spLocks noGrp="1"/>
          </p:cNvSpPr>
          <p:nvPr>
            <p:ph type="dt"/>
          </p:nvPr>
        </p:nvSpPr>
        <p:spPr>
          <a:xfrm>
            <a:off x="6477120" y="6416640"/>
            <a:ext cx="213336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175" name="PlaceHolder 17"/>
          <p:cNvSpPr>
            <a:spLocks noGrp="1"/>
          </p:cNvSpPr>
          <p:nvPr>
            <p:ph type="ftr"/>
          </p:nvPr>
        </p:nvSpPr>
        <p:spPr>
          <a:xfrm>
            <a:off x="914400" y="6416640"/>
            <a:ext cx="556236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176" name="PlaceHolder 18"/>
          <p:cNvSpPr>
            <a:spLocks noGrp="1"/>
          </p:cNvSpPr>
          <p:nvPr>
            <p:ph type="sldNum"/>
          </p:nvPr>
        </p:nvSpPr>
        <p:spPr>
          <a:xfrm>
            <a:off x="8610480" y="6416640"/>
            <a:ext cx="4568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F98110BD-1C8A-4D87-A33C-DDABDD8D19ED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177" name="CustomShape 19"/>
          <p:cNvSpPr/>
          <p:nvPr/>
        </p:nvSpPr>
        <p:spPr>
          <a:xfrm>
            <a:off x="87840" y="680400"/>
            <a:ext cx="45360" cy="3654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8" name="CustomShape 20"/>
          <p:cNvSpPr/>
          <p:nvPr/>
        </p:nvSpPr>
        <p:spPr>
          <a:xfrm>
            <a:off x="47160" y="680400"/>
            <a:ext cx="27000" cy="3654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79" name="CustomShape 21"/>
          <p:cNvSpPr/>
          <p:nvPr/>
        </p:nvSpPr>
        <p:spPr>
          <a:xfrm>
            <a:off x="28080" y="680400"/>
            <a:ext cx="8640" cy="3654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0" name="CustomShape 22"/>
          <p:cNvSpPr/>
          <p:nvPr/>
        </p:nvSpPr>
        <p:spPr>
          <a:xfrm>
            <a:off x="0" y="680400"/>
            <a:ext cx="8640" cy="3654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1" name="CustomShape 23"/>
          <p:cNvSpPr/>
          <p:nvPr/>
        </p:nvSpPr>
        <p:spPr>
          <a:xfrm flipH="1">
            <a:off x="149040" y="680400"/>
            <a:ext cx="27000" cy="3654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2" name="CustomShape 24"/>
          <p:cNvSpPr/>
          <p:nvPr/>
        </p:nvSpPr>
        <p:spPr>
          <a:xfrm flipH="1">
            <a:off x="188640" y="680400"/>
            <a:ext cx="27000" cy="3654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3" name="CustomShape 25"/>
          <p:cNvSpPr/>
          <p:nvPr/>
        </p:nvSpPr>
        <p:spPr>
          <a:xfrm flipH="1">
            <a:off x="226800" y="680400"/>
            <a:ext cx="8640" cy="3654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4" name="CustomShape 26"/>
          <p:cNvSpPr/>
          <p:nvPr/>
        </p:nvSpPr>
        <p:spPr>
          <a:xfrm flipH="1">
            <a:off x="254880" y="680400"/>
            <a:ext cx="8640" cy="3654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85" name="CustomShape 27"/>
          <p:cNvSpPr/>
          <p:nvPr/>
        </p:nvSpPr>
        <p:spPr>
          <a:xfrm>
            <a:off x="278640" y="680400"/>
            <a:ext cx="36360" cy="3654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 hidden="1"/>
          <p:cNvSpPr/>
          <p:nvPr/>
        </p:nvSpPr>
        <p:spPr>
          <a:xfrm>
            <a:off x="0" y="0"/>
            <a:ext cx="365400" cy="6854040"/>
          </a:xfrm>
          <a:prstGeom prst="rect">
            <a:avLst/>
          </a:prstGeom>
          <a:solidFill>
            <a:srgbClr val="ffffff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3" name="CustomShape 2" hidden="1"/>
          <p:cNvSpPr/>
          <p:nvPr/>
        </p:nvSpPr>
        <p:spPr>
          <a:xfrm>
            <a:off x="255240" y="5047560"/>
            <a:ext cx="72720" cy="169128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4" name="CustomShape 3" hidden="1"/>
          <p:cNvSpPr/>
          <p:nvPr/>
        </p:nvSpPr>
        <p:spPr>
          <a:xfrm>
            <a:off x="255240" y="4796640"/>
            <a:ext cx="72720" cy="22824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5" name="CustomShape 4" hidden="1"/>
          <p:cNvSpPr/>
          <p:nvPr/>
        </p:nvSpPr>
        <p:spPr>
          <a:xfrm>
            <a:off x="255240" y="4637520"/>
            <a:ext cx="72720" cy="136800"/>
          </a:xfrm>
          <a:prstGeom prst="rect">
            <a:avLst/>
          </a:prstGeom>
          <a:solidFill>
            <a:schemeClr val="bg2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6" name="CustomShape 5" hidden="1"/>
          <p:cNvSpPr/>
          <p:nvPr/>
        </p:nvSpPr>
        <p:spPr>
          <a:xfrm>
            <a:off x="255240" y="4542480"/>
            <a:ext cx="72720" cy="72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7" name="CustomShape 6" hidden="1"/>
          <p:cNvSpPr/>
          <p:nvPr/>
        </p:nvSpPr>
        <p:spPr>
          <a:xfrm>
            <a:off x="309600" y="680400"/>
            <a:ext cx="4536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8" name="CustomShape 7" hidden="1"/>
          <p:cNvSpPr/>
          <p:nvPr/>
        </p:nvSpPr>
        <p:spPr>
          <a:xfrm>
            <a:off x="268920" y="680400"/>
            <a:ext cx="2700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9" name="CustomShape 8" hidden="1"/>
          <p:cNvSpPr/>
          <p:nvPr/>
        </p:nvSpPr>
        <p:spPr>
          <a:xfrm>
            <a:off x="25020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30" name="CustomShape 9" hidden="1"/>
          <p:cNvSpPr/>
          <p:nvPr/>
        </p:nvSpPr>
        <p:spPr>
          <a:xfrm>
            <a:off x="221760" y="680400"/>
            <a:ext cx="8640" cy="365400"/>
          </a:xfrm>
          <a:prstGeom prst="rect">
            <a:avLst/>
          </a:prstGeom>
          <a:solidFill>
            <a:srgbClr val="000000"/>
          </a:solidFill>
          <a:ln w="50760">
            <a:noFill/>
          </a:ln>
          <a:effectLst>
            <a:glow rad="63500">
              <a:schemeClr val="phClr">
                <a:alpha val="45000"/>
                <a:satMod val="12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31" name="PlaceHolder 10"/>
          <p:cNvSpPr>
            <a:spLocks noGrp="1"/>
          </p:cNvSpPr>
          <p:nvPr>
            <p:ph type="dt"/>
          </p:nvPr>
        </p:nvSpPr>
        <p:spPr>
          <a:xfrm>
            <a:off x="6477120" y="6416640"/>
            <a:ext cx="213336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232" name="PlaceHolder 11"/>
          <p:cNvSpPr>
            <a:spLocks noGrp="1"/>
          </p:cNvSpPr>
          <p:nvPr>
            <p:ph type="ftr"/>
          </p:nvPr>
        </p:nvSpPr>
        <p:spPr>
          <a:xfrm>
            <a:off x="914400" y="6416640"/>
            <a:ext cx="556236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de-DE" sz="2400" spc="-1" strike="noStrike">
              <a:latin typeface="Times New Roman"/>
            </a:endParaRPr>
          </a:p>
        </p:txBody>
      </p:sp>
      <p:sp>
        <p:nvSpPr>
          <p:cNvPr id="233" name="PlaceHolder 12"/>
          <p:cNvSpPr>
            <a:spLocks noGrp="1"/>
          </p:cNvSpPr>
          <p:nvPr>
            <p:ph type="sldNum"/>
          </p:nvPr>
        </p:nvSpPr>
        <p:spPr>
          <a:xfrm>
            <a:off x="8610480" y="6416640"/>
            <a:ext cx="4568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5682D0A4-3334-46FE-A75B-EFE276ECDEB3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234" name="PlaceHolder 1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Format des Titeltextes durch Klicken bearbeiten</a:t>
            </a:r>
            <a:endParaRPr b="0" lang="en-US" sz="2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5" name="PlaceHolder 1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Format des Gliederungstextes durch Klicken bearbeiten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Zweite Gliederungsebene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ffffff"/>
                </a:solidFill>
                <a:latin typeface="Calibri"/>
              </a:rPr>
              <a:t>Dritte Gliederungsebene</a:t>
            </a:r>
            <a:endParaRPr b="0" lang="en-US" sz="2200" spc="-1" strike="noStrike">
              <a:solidFill>
                <a:srgbClr val="ffffff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Vierte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Fünfte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Sechste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Siebte Gliederungsebene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06.xml.rels><?xml version="1.0" encoding="UTF-8"?>
<Relationships xmlns="http://schemas.openxmlformats.org/package/2006/relationships"><Relationship Id="rId1" Type="http://schemas.openxmlformats.org/officeDocument/2006/relationships/image" Target="../media/image14.gif"/><Relationship Id="rId2" Type="http://schemas.openxmlformats.org/officeDocument/2006/relationships/slideLayout" Target="../slideLayouts/slideLayout49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29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slideLayout" Target="../slideLayouts/slideLayout29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2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3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4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0.xml.rels><?xml version="1.0" encoding="UTF-8"?>
<Relationships xmlns="http://schemas.openxmlformats.org/package/2006/relationships"><Relationship Id="rId1" Type="http://schemas.openxmlformats.org/officeDocument/2006/relationships/image" Target="../media/image4.gif"/><Relationship Id="rId2" Type="http://schemas.openxmlformats.org/officeDocument/2006/relationships/slideLayout" Target="../slideLayouts/slideLayout13.xml"/>
</Relationships>
</file>

<file path=ppt/slides/_rels/slide9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29.xml"/>
</Relationships>
</file>

<file path=ppt/slides/_rels/slide9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29.xml"/>
</Relationships>
</file>

<file path=ppt/slides/_rels/slide9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9.xml"/>
</Relationships>
</file>

<file path=ppt/slides/_rels/slide98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29.xml"/>
</Relationships>
</file>

<file path=ppt/slides/_rels/slide99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2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Shape 1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9C39EC05-EF46-4488-8B4A-0B8A0FA2138D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279" name="TextShape 2"/>
          <p:cNvSpPr txBox="1"/>
          <p:nvPr/>
        </p:nvSpPr>
        <p:spPr>
          <a:xfrm>
            <a:off x="914400" y="3907080"/>
            <a:ext cx="7772040" cy="211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n-US" sz="4000" spc="-1" strike="noStrike" cap="all">
                <a:solidFill>
                  <a:srgbClr val="51d8ff"/>
                </a:solidFill>
                <a:latin typeface="Constantia"/>
              </a:rPr>
              <a:t>a</a:t>
            </a:r>
            <a:r>
              <a:rPr b="1" lang="en-US" sz="4000" spc="-1" strike="noStrike">
                <a:solidFill>
                  <a:srgbClr val="51d8ff"/>
                </a:solidFill>
                <a:latin typeface="Constantia"/>
              </a:rPr>
              <a:t>mavis</a:t>
            </a:r>
            <a:r>
              <a:rPr b="1" lang="en-US" sz="4000" spc="-1" strike="noStrike" cap="all">
                <a:solidFill>
                  <a:srgbClr val="51d8ff"/>
                </a:solidFill>
                <a:latin typeface="Constantia"/>
              </a:rPr>
              <a:t> </a:t>
            </a:r>
            <a:r>
              <a:rPr b="1" lang="en-US" sz="2400" spc="-1" strike="noStrike">
                <a:solidFill>
                  <a:srgbClr val="51d8ff"/>
                </a:solidFill>
                <a:latin typeface="Constantia"/>
              </a:rPr>
              <a:t>(amavisd-new)</a:t>
            </a:r>
            <a:br/>
            <a:r>
              <a:rPr b="1" lang="en-US" sz="3200" spc="-1" strike="noStrike">
                <a:solidFill>
                  <a:srgbClr val="51d8ff"/>
                </a:solidFill>
                <a:latin typeface="Constantia"/>
              </a:rPr>
              <a:t>Configuration</a:t>
            </a:r>
            <a:r>
              <a:rPr b="1" lang="en-US" sz="2000" spc="-1" strike="noStrike">
                <a:solidFill>
                  <a:srgbClr val="51d8ff"/>
                </a:solidFill>
                <a:latin typeface="Constantia"/>
              </a:rPr>
              <a:t> </a:t>
            </a:r>
            <a:r>
              <a:rPr b="1" lang="en-US" sz="3200" spc="-1" strike="noStrike">
                <a:solidFill>
                  <a:srgbClr val="51d8ff"/>
                </a:solidFill>
                <a:latin typeface="Constantia"/>
              </a:rPr>
              <a:t>and Management</a:t>
            </a:r>
            <a:br/>
            <a:r>
              <a:rPr b="1" lang="en-US" sz="3200" spc="-1" strike="noStrike">
                <a:solidFill>
                  <a:srgbClr val="51d8ff"/>
                </a:solidFill>
                <a:latin typeface="Constantia"/>
              </a:rPr>
              <a:t>2.7.0 update</a:t>
            </a:r>
            <a:endParaRPr b="0" lang="en-US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0" name="TextShape 3"/>
          <p:cNvSpPr txBox="1"/>
          <p:nvPr/>
        </p:nvSpPr>
        <p:spPr>
          <a:xfrm>
            <a:off x="914400" y="2304720"/>
            <a:ext cx="7772040" cy="1329840"/>
          </a:xfrm>
          <a:prstGeom prst="rect">
            <a:avLst/>
          </a:prstGeom>
          <a:noFill/>
          <a:ln>
            <a:noFill/>
          </a:ln>
        </p:spPr>
        <p:txBody>
          <a:bodyPr lIns="100440" rIns="90000" bIns="45000" anchor="b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l-SI" sz="3200" spc="-1" strike="noStrike">
                <a:solidFill>
                  <a:srgbClr val="ffffff"/>
                </a:solidFill>
                <a:latin typeface="Calibri"/>
              </a:rPr>
              <a:t>Mark Martinec</a:t>
            </a:r>
            <a:endParaRPr b="0" lang="de-DE" sz="3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l-SI" sz="3200" spc="-1" strike="noStrike">
                <a:solidFill>
                  <a:srgbClr val="ffffff"/>
                </a:solidFill>
                <a:latin typeface="Calibri"/>
              </a:rPr>
              <a:t>Institut “Jožef Stefan”,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Slovenia</a:t>
            </a:r>
            <a:endParaRPr b="0" lang="de-DE" sz="3200" spc="-1" strike="noStrike">
              <a:latin typeface="Arial"/>
            </a:endParaRPr>
          </a:p>
        </p:txBody>
      </p:sp>
      <p:sp>
        <p:nvSpPr>
          <p:cNvPr id="281" name="CustomShape 4"/>
          <p:cNvSpPr/>
          <p:nvPr/>
        </p:nvSpPr>
        <p:spPr>
          <a:xfrm>
            <a:off x="946080" y="119160"/>
            <a:ext cx="74037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de-DE" sz="2000" spc="-1" strike="noStrike">
                <a:solidFill>
                  <a:srgbClr val="ff8601"/>
                </a:solidFill>
                <a:latin typeface="Calibri"/>
              </a:rPr>
              <a:t>5. Mailserver-Konferenz 2011</a:t>
            </a:r>
            <a:endParaRPr b="0" lang="de-DE" sz="2000" spc="-1" strike="noStrike">
              <a:latin typeface="Arial"/>
            </a:endParaRPr>
          </a:p>
        </p:txBody>
      </p:sp>
      <p:pic>
        <p:nvPicPr>
          <p:cNvPr id="282" name="Picture 1" descr=""/>
          <p:cNvPicPr/>
          <p:nvPr/>
        </p:nvPicPr>
        <p:blipFill>
          <a:blip r:embed="rId1"/>
          <a:stretch/>
        </p:blipFill>
        <p:spPr>
          <a:xfrm>
            <a:off x="6187320" y="319320"/>
            <a:ext cx="2614680" cy="2614680"/>
          </a:xfrm>
          <a:prstGeom prst="rect">
            <a:avLst/>
          </a:prstGeom>
          <a:ln>
            <a:noFill/>
          </a:ln>
        </p:spPr>
      </p:pic>
      <p:sp>
        <p:nvSpPr>
          <p:cNvPr id="283" name="CustomShape 5"/>
          <p:cNvSpPr/>
          <p:nvPr/>
        </p:nvSpPr>
        <p:spPr>
          <a:xfrm>
            <a:off x="6710760" y="3008880"/>
            <a:ext cx="2177640" cy="70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en-US" sz="2000" spc="-1" strike="noStrike">
                <a:solidFill>
                  <a:srgbClr val="ff8601"/>
                </a:solidFill>
                <a:latin typeface="Arial"/>
              </a:rPr>
              <a:t>amavis.org/Z1</a:t>
            </a:r>
            <a:endParaRPr b="0" lang="de-DE" sz="20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en-US" sz="2000" spc="-1" strike="noStrike">
                <a:solidFill>
                  <a:srgbClr val="ff8601"/>
                </a:solidFill>
                <a:latin typeface="Arial"/>
              </a:rPr>
              <a:t>( pdf )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284" name="CustomShape 6"/>
          <p:cNvSpPr/>
          <p:nvPr/>
        </p:nvSpPr>
        <p:spPr>
          <a:xfrm>
            <a:off x="5464080" y="292680"/>
            <a:ext cx="72288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en-US" sz="2000" spc="-1" strike="noStrike">
                <a:solidFill>
                  <a:srgbClr val="ffffff"/>
                </a:solidFill>
                <a:latin typeface="Arial"/>
              </a:rPr>
              <a:t>QR:</a:t>
            </a:r>
            <a:endParaRPr b="0" lang="de-DE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SMTP read speedup example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0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by a factor of 3.9 (non-TLS) – 32.3 MiB/s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by a factor of 11 for TLS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The bottleneck was line-by-line reading due to SMTP dot-destuffing.  Code reworked to operate on entire buffers, dealing with dot-stuffing intricacies when crossing buffer boundaries.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1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F61A1770-3BFD-43C8-9DA9-AAC4593E4728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9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12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TextShape 1"/>
          <p:cNvSpPr txBox="1"/>
          <p:nvPr/>
        </p:nvSpPr>
        <p:spPr>
          <a:xfrm>
            <a:off x="457200" y="326880"/>
            <a:ext cx="8229240" cy="1095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Details in the log: timing report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5" name="TextShape 2"/>
          <p:cNvSpPr txBox="1"/>
          <p:nvPr/>
        </p:nvSpPr>
        <p:spPr>
          <a:xfrm>
            <a:off x="457200" y="1311840"/>
            <a:ext cx="8229240" cy="5024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TIMING [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total 1725 ms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] –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lookup_sql: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6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(0%)0,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SMTP pre-DATA-flush: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1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(0%)0, SMTP DATA: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88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(5%)6,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body_hash: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1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(0%)6, sql-enter: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4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(0%)6,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mime_decode: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6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(0%)6, get-file-type1: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23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(1%)7,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parts_decode: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0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(0%)8,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AV-scan-1: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7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(0%)8, AV-scan-2: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4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(0%)8, AV-scan-3: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5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(0%)8,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AV-scan-4: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1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(0%)9, AV-scan-5: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1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(0%)9, AV-scan-6: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0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(0%)9,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lookup_sql: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 4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(0%)9, spam-wb-list: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3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(0%)9,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SA msg read: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0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(0%)9, SA parse: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2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</a:t>
            </a:r>
            <a:r>
              <a:rPr b="0" lang="en-US" sz="2000" spc="-1" strike="noStrike">
                <a:solidFill>
                  <a:srgbClr val="ffc000"/>
                </a:solidFill>
                <a:latin typeface="Calibri"/>
              </a:rPr>
              <a:t>9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SA check: </a:t>
            </a:r>
            <a:r>
              <a:rPr b="0" lang="en-US" sz="2000" spc="-1" strike="noStrike">
                <a:solidFill>
                  <a:srgbClr val="ffc000"/>
                </a:solidFill>
                <a:latin typeface="Calibri"/>
              </a:rPr>
              <a:t>1536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(89%)</a:t>
            </a:r>
            <a:r>
              <a:rPr b="0" lang="en-US" sz="2000" spc="-1" strike="noStrike">
                <a:solidFill>
                  <a:srgbClr val="ffc000"/>
                </a:solidFill>
                <a:latin typeface="Calibri"/>
              </a:rPr>
              <a:t>98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update_cache: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2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(0%)98, post-do_spam: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6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(0%)99,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deal_with_mail_size: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0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(0%)99, main_log_entry: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18 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(1%)100,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sql-update: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4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(0%)100, update_snmp: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1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(0%)100,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unlink-1-files: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1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(0%)100, rundown: 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0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(0%)</a:t>
            </a:r>
            <a:r>
              <a:rPr b="0" lang="en-US" sz="2000" spc="-1" strike="noStrike">
                <a:solidFill>
                  <a:srgbClr val="ffc000"/>
                </a:solidFill>
                <a:latin typeface="Calibri"/>
              </a:rPr>
              <a:t>100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56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BB3395A0-7A74-49F2-B716-9D57E5C4E75E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TextShape 1"/>
          <p:cNvSpPr txBox="1"/>
          <p:nvPr/>
        </p:nvSpPr>
        <p:spPr>
          <a:xfrm>
            <a:off x="457200" y="326880"/>
            <a:ext cx="8229240" cy="10951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Details in the log: SpamAssassin 3.3 timing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8" name="TextShape 2"/>
          <p:cNvSpPr txBox="1"/>
          <p:nvPr/>
        </p:nvSpPr>
        <p:spPr>
          <a:xfrm>
            <a:off x="457200" y="1197000"/>
            <a:ext cx="8229240" cy="5263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TIMING-SA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total 3491 ms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–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parse: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1.67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(0.0%), extract_message_metadata: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6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(0.2%),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get_uri_detail_list: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0.49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(0.0%), tests_pri_-1000: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13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(0.4%),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tests_pri_-950: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0.73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(0.0%), tests_pri_-900: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0.87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(0.0%),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tests_pri_-400: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16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(0.5%), check_bayes: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15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(0.4%),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tests_pri_0: </a:t>
            </a: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3106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(89.0%), check_dkim_adsp: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2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(0.1%),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check_spf: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5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(0.2%), poll_dns_idle: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0.25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(0.0%),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check_razor2: </a:t>
            </a: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1759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(50.4%), check_dcc: </a:t>
            </a: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1268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(36.3%),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tests_pri_500: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7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(0.2%), tests_pri_899: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77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(2.2%), check_crm114: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76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(2.2%), tests_pri_1000: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11 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(0.3%),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total_awl: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10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(0.3%), check_awl: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3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(0.1%),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update_awl: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2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(0.1%), learn: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226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(6.5%),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crm114_autolearn: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201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(5.7%), get_report: 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1.15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(0.0%)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59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F6D6F46-4F6B-45E6-B81D-0FB1D376A670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TextShape 1"/>
          <p:cNvSpPr txBox="1"/>
          <p:nvPr/>
        </p:nvSpPr>
        <p:spPr>
          <a:xfrm>
            <a:off x="457200" y="457200"/>
            <a:ext cx="8229240" cy="121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troubleshooting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1" name="TextShape 2"/>
          <p:cNvSpPr txBox="1"/>
          <p:nvPr/>
        </p:nvSpPr>
        <p:spPr>
          <a:xfrm>
            <a:off x="457200" y="1820880"/>
            <a:ext cx="8229240" cy="4263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amavisd-nanny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amavisd </a:t>
            </a: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log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 and MTA log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increase log level if necessary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search log for am_id of a trouble message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i="1" lang="en-US" sz="2800" spc="-1" strike="noStrike">
                <a:solidFill>
                  <a:srgbClr val="d1ff6b"/>
                </a:solidFill>
                <a:latin typeface="Calibri"/>
              </a:rPr>
              <a:t>strace  -f</a:t>
            </a:r>
            <a:r>
              <a:rPr b="0" i="1" lang="en-US" sz="2800" spc="-1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b="0" i="1" lang="en-US" sz="2800" spc="-1" strike="noStrike">
                <a:solidFill>
                  <a:srgbClr val="ffffff"/>
                </a:solidFill>
                <a:latin typeface="Calibri"/>
              </a:rPr>
              <a:t> amavisd  foreground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62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B9321BDE-C349-49F4-B717-FE65A26B3045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dissolve/>
  </p:transition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TextShape 1"/>
          <p:cNvSpPr txBox="1"/>
          <p:nvPr/>
        </p:nvSpPr>
        <p:spPr>
          <a:xfrm>
            <a:off x="457200" y="457200"/>
            <a:ext cx="8229240" cy="121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troubleshooting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4" name="TextShape 2"/>
          <p:cNvSpPr txBox="1"/>
          <p:nvPr/>
        </p:nvSpPr>
        <p:spPr>
          <a:xfrm>
            <a:off x="457200" y="1820880"/>
            <a:ext cx="8229240" cy="4263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i="1" lang="en-US" sz="2800" spc="-1" strike="noStrike">
                <a:solidFill>
                  <a:srgbClr val="ffffff"/>
                </a:solidFill>
                <a:latin typeface="Calibri"/>
              </a:rPr>
              <a:t># </a:t>
            </a:r>
            <a:r>
              <a:rPr b="0" i="1" lang="en-US" sz="2800" spc="-1" strike="noStrike">
                <a:solidFill>
                  <a:srgbClr val="d1ff6b"/>
                </a:solidFill>
                <a:latin typeface="Calibri"/>
              </a:rPr>
              <a:t>amavisd debug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i="1" lang="en-US" sz="2800" spc="-1" strike="noStrike">
                <a:solidFill>
                  <a:srgbClr val="ffffff"/>
                </a:solidFill>
                <a:latin typeface="Calibri"/>
              </a:rPr>
              <a:t>#</a:t>
            </a:r>
            <a:r>
              <a:rPr b="0" i="1" lang="en-US" sz="2800" spc="-1" strike="noStrike">
                <a:solidFill>
                  <a:srgbClr val="d1ff6b"/>
                </a:solidFill>
                <a:latin typeface="Calibri"/>
              </a:rPr>
              <a:t> amavisd debug-sa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i="1" lang="en-US" sz="2800" spc="-1" strike="noStrike">
                <a:solidFill>
                  <a:srgbClr val="ffffff"/>
                </a:solidFill>
                <a:latin typeface="Calibri"/>
              </a:rPr>
              <a:t># </a:t>
            </a:r>
            <a:r>
              <a:rPr b="0" i="1" lang="en-US" sz="2800" spc="-1" strike="noStrike">
                <a:solidFill>
                  <a:srgbClr val="d1ff6b"/>
                </a:solidFill>
                <a:latin typeface="Calibri"/>
              </a:rPr>
              <a:t>amavisd foreground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selective debug: </a:t>
            </a:r>
            <a:r>
              <a:rPr b="0" i="1" lang="en-US" sz="2800" spc="-1" strike="noStrike">
                <a:solidFill>
                  <a:srgbClr val="ffffff"/>
                </a:solidFill>
                <a:latin typeface="Calibri"/>
              </a:rPr>
              <a:t>@debug_sender_maps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selective debug: dedicated policy bank with elev.  log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compare output of </a:t>
            </a:r>
            <a:r>
              <a:rPr b="0" i="1" lang="en-US" sz="28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i="1" lang="en-US" sz="2800" spc="-1" strike="noStrike">
                <a:solidFill>
                  <a:srgbClr val="d1ff6b"/>
                </a:solidFill>
                <a:latin typeface="Calibri"/>
              </a:rPr>
              <a:t>amavisd debug-sa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'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to </a:t>
            </a:r>
            <a:r>
              <a:rPr b="0" i="1" lang="en-US" sz="28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i="1" lang="en-US" sz="2800" spc="-1" strike="noStrike">
                <a:solidFill>
                  <a:srgbClr val="d1ff6b"/>
                </a:solidFill>
                <a:latin typeface="Calibri"/>
              </a:rPr>
              <a:t>su vscan -c spamassassin </a:t>
            </a:r>
            <a:r>
              <a:rPr b="0" i="1" lang="sl-SI" sz="2800" spc="-1" strike="noStrike">
                <a:solidFill>
                  <a:srgbClr val="d1ff6b"/>
                </a:solidFill>
                <a:latin typeface="Calibri"/>
              </a:rPr>
              <a:t>-</a:t>
            </a:r>
            <a:r>
              <a:rPr b="0" i="1" lang="en-US" sz="2800" spc="-1" strike="noStrike">
                <a:solidFill>
                  <a:srgbClr val="d1ff6b"/>
                </a:solidFill>
                <a:latin typeface="Calibri"/>
              </a:rPr>
              <a:t>t </a:t>
            </a:r>
            <a:r>
              <a:rPr b="0" i="1" lang="sl-SI" sz="2800" spc="-1" strike="noStrike">
                <a:solidFill>
                  <a:srgbClr val="d1ff6b"/>
                </a:solidFill>
                <a:latin typeface="Calibri"/>
              </a:rPr>
              <a:t>-</a:t>
            </a:r>
            <a:r>
              <a:rPr b="0" i="1" lang="en-US" sz="2800" spc="-1" strike="noStrike">
                <a:solidFill>
                  <a:srgbClr val="d1ff6b"/>
                </a:solidFill>
                <a:latin typeface="Calibri"/>
              </a:rPr>
              <a:t>D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'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65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FE4BCA00-0F0E-4A48-A4B5-E4E513597E64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Regular maintenance tasks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7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run 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amavisd-nanny</a:t>
            </a:r>
            <a:r>
              <a:rPr b="0" i="1" lang="en-US" sz="3200" spc="-1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or SNMP, note any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'</a:t>
            </a:r>
            <a:r>
              <a:rPr b="0" i="1" lang="en-US" sz="3200" spc="-1" strike="noStrike">
                <a:solidFill>
                  <a:srgbClr val="51d8ff"/>
                </a:solidFill>
                <a:latin typeface="Calibri"/>
              </a:rPr>
              <a:t>process went away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' reports, investigate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and fix the problem if any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check 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mailq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or 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qshape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for stalled messages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check for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preserved</a:t>
            </a:r>
            <a:r>
              <a:rPr b="0" lang="en-US" sz="3200" spc="-1" strike="noStrike">
                <a:solidFill>
                  <a:srgbClr val="ff0000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directories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0000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in 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/var/amavis/tmp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, search log for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explanation, fix the problem and delete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remove old quarantine and SQL logs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68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73513FAC-6F2C-475E-A4F5-22CA50C2823C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Questions?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0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mailing list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hang around and ask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71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8C3FB772-1874-4384-9090-533C9BB54093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00000"/>
            </a:gs>
            <a:gs pos="100000">
              <a:srgbClr val="000000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TextShape 1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9DB1FC8B-9CB1-4DA2-9971-50685D4E3871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pic>
        <p:nvPicPr>
          <p:cNvPr id="673" name="Picture 3" descr="C:\Users\mark\Documents\wordle3.gif"/>
          <p:cNvPicPr/>
          <p:nvPr/>
        </p:nvPicPr>
        <p:blipFill>
          <a:blip r:embed="rId1"/>
          <a:stretch/>
        </p:blipFill>
        <p:spPr>
          <a:xfrm>
            <a:off x="262440" y="978120"/>
            <a:ext cx="8682480" cy="4885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Network latency in SA a problem?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4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DNS black and white lists (RBL)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DCC, Razor, Pyzor network services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The bottleneck in SpamAssassin is CPU,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idle wait times are compensated by running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more processes, the only cost is memory.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5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19FF22D6-6F8D-40E2-A9E7-7FAEDF5E65AB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9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extShape 1"/>
          <p:cNvSpPr txBox="1"/>
          <p:nvPr/>
        </p:nvSpPr>
        <p:spPr>
          <a:xfrm>
            <a:off x="914400" y="511920"/>
            <a:ext cx="7772040" cy="1111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Performance – parallelism</a:t>
            </a:r>
            <a:br/>
            <a:r>
              <a:rPr b="0" lang="en-US" sz="2800" spc="-100" strike="noStrike">
                <a:solidFill>
                  <a:srgbClr val="ff8601"/>
                </a:solidFill>
                <a:latin typeface="Constantia"/>
              </a:rPr>
              <a:t>msgs/s  </a:t>
            </a:r>
            <a:r>
              <a:rPr b="0" i="1" lang="en-US" sz="2800" spc="-100" strike="noStrike">
                <a:solidFill>
                  <a:srgbClr val="ff8601"/>
                </a:solidFill>
                <a:latin typeface="Constantia"/>
              </a:rPr>
              <a:t>vs</a:t>
            </a:r>
            <a:r>
              <a:rPr b="0" lang="en-US" sz="2800" spc="-100" strike="noStrike">
                <a:solidFill>
                  <a:srgbClr val="ff8601"/>
                </a:solidFill>
                <a:latin typeface="Constantia"/>
              </a:rPr>
              <a:t>.  maxproc</a:t>
            </a:r>
            <a:endParaRPr b="0" lang="en-US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7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C2B0A9AB-FDA2-48F2-8533-3F59AFE63ABD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9</a:t>
            </a:fld>
            <a:endParaRPr b="0" lang="de-DE" sz="1200" spc="-1" strike="noStrike">
              <a:latin typeface="Times New Roman"/>
            </a:endParaRPr>
          </a:p>
        </p:txBody>
      </p:sp>
      <p:pic>
        <p:nvPicPr>
          <p:cNvPr id="318" name="Picture 4" descr="fig0b"/>
          <p:cNvPicPr/>
          <p:nvPr/>
        </p:nvPicPr>
        <p:blipFill>
          <a:blip r:embed="rId1"/>
          <a:stretch/>
        </p:blipFill>
        <p:spPr>
          <a:xfrm>
            <a:off x="474840" y="1755720"/>
            <a:ext cx="6857640" cy="4800240"/>
          </a:xfrm>
          <a:prstGeom prst="rect">
            <a:avLst/>
          </a:prstGeom>
          <a:ln>
            <a:noFill/>
          </a:ln>
        </p:spPr>
      </p:pic>
      <p:sp>
        <p:nvSpPr>
          <p:cNvPr id="319" name="CustomShape 3"/>
          <p:cNvSpPr/>
          <p:nvPr/>
        </p:nvSpPr>
        <p:spPr>
          <a:xfrm>
            <a:off x="7239240" y="3295800"/>
            <a:ext cx="89280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latin typeface="Arial"/>
              </a:rPr>
              <a:t>95%</a:t>
            </a:r>
            <a:endParaRPr b="0" lang="de-DE" sz="2800" spc="-1" strike="noStrike">
              <a:latin typeface="Arial"/>
            </a:endParaRPr>
          </a:p>
        </p:txBody>
      </p:sp>
      <p:sp>
        <p:nvSpPr>
          <p:cNvPr id="320" name="CustomShape 4"/>
          <p:cNvSpPr/>
          <p:nvPr/>
        </p:nvSpPr>
        <p:spPr>
          <a:xfrm>
            <a:off x="2430720" y="4905360"/>
            <a:ext cx="2124360" cy="516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best maxproc</a:t>
            </a:r>
            <a:endParaRPr b="0" lang="de-DE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Shape 1"/>
          <p:cNvSpPr txBox="1"/>
          <p:nvPr/>
        </p:nvSpPr>
        <p:spPr>
          <a:xfrm>
            <a:off x="914400" y="511920"/>
            <a:ext cx="7772040" cy="1179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Performance: </a:t>
            </a:r>
            <a:r>
              <a:rPr b="0" lang="sl-SI" sz="3600" spc="-100" strike="noStrike">
                <a:solidFill>
                  <a:srgbClr val="ff8601"/>
                </a:solidFill>
                <a:latin typeface="Constantia"/>
              </a:rPr>
              <a:t> </a:t>
            </a: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SpamAssassin</a:t>
            </a:r>
            <a:br/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  </a:t>
            </a:r>
            <a:r>
              <a:rPr b="0" lang="en-US" sz="2800" spc="-100" strike="noStrike">
                <a:solidFill>
                  <a:srgbClr val="ff8601"/>
                </a:solidFill>
                <a:latin typeface="Constantia"/>
              </a:rPr>
              <a:t>msgs/s  </a:t>
            </a:r>
            <a:r>
              <a:rPr b="0" i="1" lang="en-US" sz="2800" spc="-100" strike="noStrike">
                <a:solidFill>
                  <a:srgbClr val="ff8601"/>
                </a:solidFill>
                <a:latin typeface="Constantia"/>
              </a:rPr>
              <a:t>vs</a:t>
            </a:r>
            <a:r>
              <a:rPr b="0" lang="en-US" sz="2800" spc="-100" strike="noStrike">
                <a:solidFill>
                  <a:srgbClr val="ff8601"/>
                </a:solidFill>
                <a:latin typeface="Constantia"/>
              </a:rPr>
              <a:t>.  maxproc</a:t>
            </a:r>
            <a:endParaRPr b="0" lang="en-US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2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E9C1E933-31AC-43C4-B760-219A2D3BE47B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9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23" name="CustomShape 3"/>
          <p:cNvSpPr/>
          <p:nvPr/>
        </p:nvSpPr>
        <p:spPr>
          <a:xfrm>
            <a:off x="5437080" y="2932200"/>
            <a:ext cx="183960" cy="518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24" name="CustomShape 4"/>
          <p:cNvSpPr/>
          <p:nvPr/>
        </p:nvSpPr>
        <p:spPr>
          <a:xfrm>
            <a:off x="3600360" y="2803680"/>
            <a:ext cx="4420800" cy="2223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33cc33"/>
                </a:solidFill>
                <a:latin typeface="Arial"/>
              </a:rPr>
              <a:t>virus checks only</a:t>
            </a:r>
            <a:endParaRPr b="0" lang="de-DE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0000"/>
                </a:solidFill>
                <a:latin typeface="Arial"/>
              </a:rPr>
              <a:t>spam + virus checks</a:t>
            </a:r>
            <a:endParaRPr b="0" lang="de-DE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800" spc="-1" strike="noStrike">
              <a:latin typeface="Arial"/>
            </a:endParaRPr>
          </a:p>
        </p:txBody>
      </p:sp>
      <p:pic>
        <p:nvPicPr>
          <p:cNvPr id="325" name="Picture 6" descr="fig4"/>
          <p:cNvPicPr/>
          <p:nvPr/>
        </p:nvPicPr>
        <p:blipFill>
          <a:blip r:embed="rId1"/>
          <a:stretch/>
        </p:blipFill>
        <p:spPr>
          <a:xfrm>
            <a:off x="492120" y="1692360"/>
            <a:ext cx="6857640" cy="4800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TextShape 1"/>
          <p:cNvSpPr txBox="1"/>
          <p:nvPr/>
        </p:nvSpPr>
        <p:spPr>
          <a:xfrm>
            <a:off x="441360" y="617400"/>
            <a:ext cx="8229240" cy="1037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Some tuning hints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7" name="TextShape 2"/>
          <p:cNvSpPr txBox="1"/>
          <p:nvPr/>
        </p:nvSpPr>
        <p:spPr>
          <a:xfrm>
            <a:off x="457200" y="1181160"/>
            <a:ext cx="8229240" cy="4960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choose </a:t>
            </a: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number of processes 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to match CPU capacity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avoid slow command-line virus scanners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Linux </a:t>
            </a: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syslogd: disable sync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 on MTA/amavisd logs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turn on </a:t>
            </a:r>
            <a:r>
              <a:rPr b="0" i="1" lang="en-US" sz="2800" spc="-1" strike="noStrike">
                <a:solidFill>
                  <a:srgbClr val="ffffff"/>
                </a:solidFill>
                <a:latin typeface="Calibri"/>
              </a:rPr>
              <a:t>$quarantine_subdir_levels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 = 1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51d8ff"/>
                </a:solidFill>
                <a:latin typeface="Calibri"/>
              </a:rPr>
              <a:t>examine timing reports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 at $log_level = 2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51d8ff"/>
                </a:solidFill>
                <a:latin typeface="Calibri"/>
              </a:rPr>
              <a:t>observe nanny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, $nanny_details_level = 2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separate disks for MTA spool and amavisd tmp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separate MTA and amavisd hosts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split load through multiple MX records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8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07B5B25D-1FDC-42A9-8AA3-BFEC51684A98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14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SpamAssassin tuning ideas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0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use SQL for r/w Bayes and AWL databases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alternatively: r/o cdb, updated offline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compiled rules: sa-compile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limit mail size, truncate since 2.6.3 / SA 3.3.0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avoid slow regexp rules (HitFrequencies.pm)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reduce time limits on rbl, razor, pyzor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use local caching DNS server, mirrored RBL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examine SA timing reports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at log level 2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1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1C47430A-59EE-4B01-8FFA-212D68A24028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15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New in 2.7.0 – at a glance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3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improved as a pre-queue proxy content filter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per-recipient SpamAssassin Bayes &amp; user prefs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external DKIM signer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next hop failover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new macros, more informative logging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SMTP/LMTP receive speedup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Sophos-SSSP, Avira SAVAPI, clamd streaming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4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526CAEF-E667-426F-BC57-5E700480B652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16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35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pre-queue filtering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7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83000"/>
          </a:bodyPr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8601"/>
                </a:solidFill>
                <a:latin typeface="Calibri"/>
              </a:rPr>
              <a:t>Benefits: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can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reject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original SMTP session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(eliminates bounce backscatter to 3</a:t>
            </a:r>
            <a:r>
              <a:rPr b="0" lang="en-US" sz="3000" spc="-1" strike="noStrike" baseline="30000">
                <a:solidFill>
                  <a:srgbClr val="ffffff"/>
                </a:solidFill>
                <a:latin typeface="Calibri"/>
              </a:rPr>
              <a:t>rd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parties)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preferred to 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quarantine &amp; discard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or 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tag &amp; deliver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8601"/>
                </a:solidFill>
                <a:latin typeface="Calibri"/>
              </a:rPr>
              <a:t>Drawbacks: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tighter timing constraints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no. of content filters is more tightly coupled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to a number of concurrent SMTP sessions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must cope with peaks, instead of averages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8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D2AD982-5279-40D5-98F5-8159BC0472C3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17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39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pre-queue filter requirements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1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real-time nature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no. of filters = no. of sessions (almost)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SMTP end-of-data timeout at a mercy of client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minimize disruption caused by a filter restart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2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A6E591C4-F6C1-42C6-BE60-5BD7067E3F49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17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43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Stricter time limits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5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reworked sub-task time limiting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needs SpamAssassin 3.3.0 or later: </a:t>
            </a:r>
            <a:r>
              <a:rPr b="0" i="1" lang="en-US" sz="3000" spc="-1" strike="noStrike">
                <a:solidFill>
                  <a:srgbClr val="ffffff"/>
                </a:solidFill>
                <a:latin typeface="Calibri"/>
              </a:rPr>
              <a:t>master_deadline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results despite aborted tests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$child_timeout = 45  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(good starting point)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the longest time most SMTP clients are willing to wait, less than </a:t>
            </a:r>
            <a:r>
              <a:rPr b="0" i="1" lang="en-US" sz="3000" spc="-1" strike="noStrike">
                <a:solidFill>
                  <a:srgbClr val="ffffff"/>
                </a:solidFill>
                <a:latin typeface="Calibri"/>
              </a:rPr>
              <a:t>smtpd_proxy_timeout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(100 s)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6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A1310DAF-A815-4284-9DF3-CF6BB99DB98D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19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47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Agenda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what it is, quick project history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some tuning hints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updates on a 2.7.0 release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pre-queue (proxy) filtering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configuration: policy banks, lookups, cc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monitoring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5DD5D2C5-7F58-4608-A678-A89C1095BFB9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Warm/flying reload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9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i="1" lang="en-US" sz="3000" spc="-1" strike="noStrike">
                <a:solidFill>
                  <a:srgbClr val="d1ff6b"/>
                </a:solidFill>
                <a:latin typeface="Calibri"/>
              </a:rPr>
              <a:t>amavisd reload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signals a HUP to a daemon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daemon clears FD_CLOEXEC on socket fd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and stores socket info to BOUND_SOCKETS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daemon restarts itself by</a:t>
            </a:r>
            <a:r>
              <a:rPr b="0" i="1" lang="en-US" sz="3000" spc="-1" strike="noStrike">
                <a:solidFill>
                  <a:srgbClr val="ffffff"/>
                </a:solidFill>
                <a:latin typeface="Calibri"/>
              </a:rPr>
              <a:t> exec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(), passing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open socket descriptors to next incarnation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new instance attaches sockets to inherited fd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5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387F950-4008-45EC-9F29-BB652C93CDBB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20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51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pre-queue filtering – Postfix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3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new option – since Postfix 2.7.0 (20091101) 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smtpd_proxy_options = speed_adjust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Postfix SMTP server receives an entire message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before connecting to a before-queue  (proxy)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content filter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decouples slow SMTP clients from content filters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54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427A4CF9-E412-4B1A-91DE-AC23B1642634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21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pre-queue filtering – Postfix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postscreen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(8) is a new Postfix 2.8 feature, reducing the load on pre-queue content filters: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smtp    inet  n       -       n       -       1       postscreen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smtpd  pass  -       -       n       -      150   smtpd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-o smtpd_proxy_filter=inet:[127.0.0.1]:10010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-o smtpd_proxy_options=speed_adjust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5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101F118F-B948-4F79-BC36-90E8D833FEAC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22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External DKIM signer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9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amavisd calls Mail::DKIM to pre-process a message for signing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sends a prepared DKIM mail digest to an external signing daemon, along with a signing domain name and a selector (d, s)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receives a signed digest (p) and inserts a signature header field into a message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private keys can be kept hidden from amavisd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7042B5EC-B4AB-49A1-ABFC-8C84304C3C8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22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61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Penpals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3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old but often neglected feature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to reduce false positives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Our.Alice@here  –&gt; Some.Bob@example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Some.Bob@example –&gt; Our.Alice@here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also: Message-ID &lt;–&gt; In-Reply-To, References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4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9F2E779E-FB85-483B-A031-95782209CBAE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22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Bounce killer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another old but often neglected feature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to reduce foreign backscatter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If a message looks like a bounce and contains a header section of original mail, check if that came from our server. If decisively not, drop it.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F847E80B-5CBA-44C1-8A4E-A951EBD4571D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22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agenda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9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general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mail flow direction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logging, syslog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interfacing: input, output, milter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policy banks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lookups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content categories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9612CAC-E346-4652-923F-870EEC9D3BEA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22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dissolve/>
  </p:transition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general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2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all config settings: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amavisd.conf-default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directories, hostname,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user (uid)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destination, source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$max_servers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$nanny_details_level = 2;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# verbosity: 0, 1, 2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3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A222EFB9-6CE2-4918-99E3-10695A09D320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22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mail flow direction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5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origin: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@mynetworks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$originating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destination: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@local_domains_maps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originating </a:t>
            </a:r>
            <a:r>
              <a:rPr b="0" lang="en-US" sz="3000" spc="-1" strike="noStrike">
                <a:solidFill>
                  <a:srgbClr val="bfbfbf"/>
                </a:solidFill>
                <a:latin typeface="Calibri"/>
              </a:rPr>
              <a:t>(property of a message)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local-recipient </a:t>
            </a:r>
            <a:r>
              <a:rPr b="0" lang="en-US" sz="3000" spc="-1" strike="noStrike">
                <a:solidFill>
                  <a:srgbClr val="bfbfbf"/>
                </a:solidFill>
                <a:latin typeface="Calibri"/>
              </a:rPr>
              <a:t>(property of a recipient)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0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0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... open relay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0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1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... inbound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1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0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... outbound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1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1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... internal-to-internal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6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CB5004DA-6103-4065-9DC9-227046EC4BC3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28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77" name="CustomShape 4"/>
          <p:cNvSpPr/>
          <p:nvPr/>
        </p:nvSpPr>
        <p:spPr>
          <a:xfrm>
            <a:off x="1070640" y="3764880"/>
            <a:ext cx="198360" cy="59184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8" name="CustomShape 5"/>
          <p:cNvSpPr/>
          <p:nvPr/>
        </p:nvSpPr>
        <p:spPr>
          <a:xfrm>
            <a:off x="1412640" y="4187160"/>
            <a:ext cx="206280" cy="16992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destination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0" name="TextShape 2"/>
          <p:cNvSpPr txBox="1"/>
          <p:nvPr/>
        </p:nvSpPr>
        <p:spPr>
          <a:xfrm>
            <a:off x="914400" y="1523880"/>
            <a:ext cx="7772040" cy="5067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94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list all your domains in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 @local_domains_maps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(local, virtual aliases, virtual mailbox, relay)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affects: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inserting header fields 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X-Spam-*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X-Quarantine-ID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X-Amavis-OS-Fingerprint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adding address extension (</a:t>
            </a:r>
            <a:r>
              <a:rPr b="0" i="1" lang="en-US" sz="3000" spc="-1" strike="noStrike">
                <a:solidFill>
                  <a:srgbClr val="ffffff"/>
                </a:solidFill>
                <a:latin typeface="Calibri"/>
              </a:rPr>
              <a:t>plus addressing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recipient notifications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pen pals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defanging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statistics / SNMP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1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E398A9C7-C1C6-4CF1-B5E3-C48F59B81ED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29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sl-SI" sz="3600" spc="-100" strike="noStrike">
                <a:solidFill>
                  <a:srgbClr val="ff8601"/>
                </a:solidFill>
                <a:latin typeface="Constantia"/>
              </a:rPr>
              <a:t>A</a:t>
            </a: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mavis - what is it?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9" name="TextShape 2"/>
          <p:cNvSpPr txBox="1"/>
          <p:nvPr/>
        </p:nvSpPr>
        <p:spPr>
          <a:xfrm>
            <a:off x="501480" y="1589040"/>
            <a:ext cx="8229240" cy="3885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interface between MTA and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virus checkers and/or spam checkers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like </a:t>
            </a:r>
            <a:r>
              <a:rPr b="0" i="1" lang="en-US" sz="2800" spc="-1" strike="noStrike">
                <a:solidFill>
                  <a:srgbClr val="ffffff"/>
                </a:solidFill>
                <a:latin typeface="Calibri"/>
              </a:rPr>
              <a:t>spamd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 for SA, but speaks standard SMTP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checks for banned content and header syntax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quarantining/archiving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DKIM: signs and verifies signatures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monitoring: SNMP, SQL log, nanny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036573A1-1597-4747-AF58-BB88A25065EB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origin (source)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3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origin: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@mynetworks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$originating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affects: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DKIM signing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inserting disclaimers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bounce killer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pen pals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MYUSERS policy bank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statistics / SNMP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4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6C8C7124-AAB0-4049-BE43-86A326C45A42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30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origin (source)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81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setting the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$originating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flag: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implicitly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: @mynetworks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explicitly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typically through a policy bank: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$inet_socket_port = [10024, 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10026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];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$interface_policy{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'10026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'} =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'ORIG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$policy_bank{‘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ORIG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'} = {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originating =&gt; 1,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};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C64F4F74-33FF-4DB1-BA93-C3B29ED65B06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31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flow direction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9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Calibri"/>
              </a:rPr>
              <a:t>2.7.0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new SQL fields: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msgs . originating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msgrcpt . is_local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see message flow direction from SQL log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39265F53-12CD-4C1A-9227-BA4CFDA176AE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32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91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Mail direction in SpamAssassin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3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internal_networks 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trusted_networks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msa_networks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Calibri"/>
              </a:rPr>
              <a:t>2.7.0: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passes a value of the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$originating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flag to SpamAssassin 3.4.0, treated like msa_networks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4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E1112BEE-1FF0-40F1-B768-7C06A8D32356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33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395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logging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7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94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SA      amavisd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syslog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-3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LOG_CRIT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-2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LOG_ERR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error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-1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LOG_WARNING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warn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0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LOG_NOTICE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info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1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LOG_INFO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2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LOG_INFO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dbg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3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LOG_DEBUG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4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LOG_DEBUG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5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LOG_DEBUG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8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1FEC980E-FCC2-4877-92BD-00A1B4D9835C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34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syslog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0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$do_syslog = 1;  </a:t>
            </a:r>
            <a:r>
              <a:rPr b="0" lang="en-US" sz="3200" spc="-1" strike="noStrike">
                <a:solidFill>
                  <a:srgbClr val="ff0000"/>
                </a:solidFill>
                <a:latin typeface="Calibri"/>
              </a:rPr>
              <a:t>(pre-2.7.0: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$DO_SYSLOG</a:t>
            </a:r>
            <a:r>
              <a:rPr b="0" lang="en-US" sz="3200" spc="-1" strike="noStrike">
                <a:solidFill>
                  <a:srgbClr val="ff0000"/>
                </a:solidFill>
                <a:latin typeface="Calibri"/>
              </a:rPr>
              <a:t>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$syslog_facility = 'user';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$log_level = 2;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# verbosity 0..5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1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1233CCF3-6931-4EE3-96CA-1CE458A00E8B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35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/etc/syslog.conf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3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user.err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; mail.crit; ...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/var/log/messages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user.notice</a:t>
            </a:r>
            <a:r>
              <a:rPr b="0" lang="sl-SI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sl-SI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/var/log/amavisd.log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user.info</a:t>
            </a:r>
            <a:r>
              <a:rPr b="0" lang="sl-SI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sl-SI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/var/log/amavisd-info.log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user.debug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sl-SI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/var/log/amavisd-debug.log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Prepend  ' – '  to a filename on Linux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to disable sync!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4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E11DF675-3B40-4B0D-81C1-5E75A5D20FAE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36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log template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70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$log_templ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= &lt;&lt;'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EOD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[?%#D|#|Passed #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[...]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[? %q ||, quarantine: %q]#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[? %Q ||, Queue-ID: %Q]#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[? %m ||, Message-ID: %m]#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[? %r ||, Resent-Message-ID: %r]#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mail_id: %i#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Hits: [:SCORE]#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size: %z#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[...]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EOD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F8600FCF-5D90-47B9-AB36-01092C88976F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37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log template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9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$log_templ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$log_recip_templ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macros: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 README.customize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From, Subject, Message-Id, User-Agent,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size, Hits, Tests, banning, DKIM id,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25C1FE94-259E-4CF8-80C8-078E455A8990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38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log template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2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two pre-defined log templates: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$log_templ =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$log_short_templ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;   </a:t>
            </a:r>
            <a:r>
              <a:rPr b="0" lang="en-US" sz="3000" spc="-1" strike="noStrike">
                <a:solidFill>
                  <a:srgbClr val="808080"/>
                </a:solidFill>
                <a:latin typeface="Calibri"/>
              </a:rPr>
              <a:t># default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$log_templ =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$log_verbose_templ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3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32B99102-F43A-4BAC-A730-BA377EA6A263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39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14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why is it popular?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2" name="TextShape 2"/>
          <p:cNvSpPr txBox="1"/>
          <p:nvPr/>
        </p:nvSpPr>
        <p:spPr>
          <a:xfrm>
            <a:off x="457200" y="1440000"/>
            <a:ext cx="8229240" cy="4601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reliable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lvl="1" marL="740520" indent="-285480">
              <a:lnSpc>
                <a:spcPct val="90000"/>
              </a:lnSpc>
              <a:spcBef>
                <a:spcPts val="479"/>
              </a:spcBef>
              <a:buClr>
                <a:srgbClr val="ffc000"/>
              </a:buClr>
              <a:buSzPct val="90000"/>
              <a:buFont typeface="Wingdings" charset="2"/>
              <a:buChar char=""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checks status of every operation, internal asserts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lvl="1" marL="740520" indent="-285480">
              <a:lnSpc>
                <a:spcPct val="90000"/>
              </a:lnSpc>
              <a:spcBef>
                <a:spcPts val="479"/>
              </a:spcBef>
              <a:buClr>
                <a:srgbClr val="ffc000"/>
              </a:buClr>
              <a:buSzPct val="90000"/>
              <a:buFont typeface="Wingdings" charset="2"/>
              <a:buChar char=""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in case of a failure mail stays with MTA, not lost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adheres to </a:t>
            </a: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standards 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(SMTP, MIME, DSN, ...)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reasonably </a:t>
            </a: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fast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, feature-rich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maintainable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: logging for troubleshooting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security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: perl, taint checks, can run </a:t>
            </a:r>
            <a:r>
              <a:rPr b="0" i="1" lang="en-US" sz="2800" spc="-1" strike="noStrike">
                <a:solidFill>
                  <a:srgbClr val="ffffff"/>
                </a:solidFill>
                <a:latin typeface="Calibri"/>
              </a:rPr>
              <a:t>chroot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-ed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mature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: 9+ years of steady development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d1ff6b"/>
                </a:solidFill>
                <a:latin typeface="Calibri"/>
              </a:rPr>
              <a:t>OSS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: GPL 2 license (+ BSD licensed tools)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3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2CA06BD7-9779-4DD3-9F68-43A04FF0CE1C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log template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new macros: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client_helo, client_port, actions_performed,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mime2utf8, rusage,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17D0D82B-E94C-4F03-8897-50085A301DBC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40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18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log template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0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new macro: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actions_performed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action: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Accepted, Relayed, RelayedTagged, Discarded,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Rejected, Bounced, NoBounce, TempFailed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flow direction: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Inbound, Internal, Outbound, OpenRelay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21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59F3A84B-DADE-4FA6-9B7A-9FC2899EDAEA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41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22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log template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4" name="TextShape 2"/>
          <p:cNvSpPr txBox="1"/>
          <p:nvPr/>
        </p:nvSpPr>
        <p:spPr>
          <a:xfrm>
            <a:off x="914400" y="1493640"/>
            <a:ext cx="7772040" cy="4861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73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new macro: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actions_performed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examples: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Passed CLEAN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{RelayedOutbound}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Passed CLEAN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{RelayedInbound}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Passed CLEAN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{RelayedInternal,RelayedOutbound}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Passed SPAMMY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{RelayedTaggedInbound}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Blocked SPAM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{RejectedInbound,Quarantined}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Blocked INFECTED (Mal/BredoZp-B)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{DiscardedInbound,Quarantined}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25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7AD44CD1-C886-49BD-B9AD-78B78D65292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42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26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logging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8" name="TextShape 2"/>
          <p:cNvSpPr txBox="1"/>
          <p:nvPr/>
        </p:nvSpPr>
        <p:spPr>
          <a:xfrm>
            <a:off x="914400" y="1486080"/>
            <a:ext cx="7772040" cy="4869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39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Calibri"/>
              </a:rPr>
              <a:t>2.7.0: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passing queue-id end-to-end (XFORWARD IDENT Postfix 2.8.0)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back-end MTA: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postfix/smtpd[72995]: 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553261D1CB0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: client=localhost[::1],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orig_queue_id=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2F5971D1CA3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orig_client=...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post-queue content filter: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amavis[20341]: (20341-15) Passed CLEAN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Queue-ID: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2F5971D1CA3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queued_as: 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553261D1CB0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front-end MTA: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postfix/lmtp[73130]: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2F5971D1CA3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: ... relay=127.0.0.1[127.0.0.1]:10024,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status=sent (250 2.0.0 from MTA(smtp:[::1]:10025):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           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250 2.0.0 Ok: queued as 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553261D1CB0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29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3B0057B6-A7B8-4600-A9AD-7AEC0535221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43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30" name="CustomShape 4"/>
          <p:cNvSpPr/>
          <p:nvPr/>
        </p:nvSpPr>
        <p:spPr>
          <a:xfrm flipH="1" rot="16200000">
            <a:off x="4328640" y="2743200"/>
            <a:ext cx="1363680" cy="1287360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accent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1" name="CustomShape 5"/>
          <p:cNvSpPr/>
          <p:nvPr/>
        </p:nvSpPr>
        <p:spPr>
          <a:xfrm rot="5400000">
            <a:off x="4690440" y="4712760"/>
            <a:ext cx="1340640" cy="586440"/>
          </a:xfrm>
          <a:prstGeom prst="curvedConnector3">
            <a:avLst>
              <a:gd name="adj1" fmla="val 50000"/>
            </a:avLst>
          </a:prstGeom>
          <a:noFill/>
          <a:ln>
            <a:solidFill>
              <a:schemeClr val="accent4"/>
            </a:solidFill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2" name="CustomShape 6"/>
          <p:cNvSpPr/>
          <p:nvPr/>
        </p:nvSpPr>
        <p:spPr>
          <a:xfrm flipV="1" rot="16200000">
            <a:off x="3402360" y="4377600"/>
            <a:ext cx="670320" cy="586440"/>
          </a:xfrm>
          <a:prstGeom prst="curvedConnector3">
            <a:avLst>
              <a:gd name="adj1" fmla="val 50000"/>
            </a:avLst>
          </a:prstGeom>
          <a:noFill/>
          <a:ln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3" name="CustomShape 7"/>
          <p:cNvSpPr/>
          <p:nvPr/>
        </p:nvSpPr>
        <p:spPr>
          <a:xfrm flipH="1" flipV="1" rot="5400000">
            <a:off x="3135960" y="3371760"/>
            <a:ext cx="997920" cy="396000"/>
          </a:xfrm>
          <a:prstGeom prst="curvedConnector3">
            <a:avLst>
              <a:gd name="adj1" fmla="val 50000"/>
            </a:avLst>
          </a:prstGeom>
          <a:noFill/>
          <a:ln>
            <a:round/>
            <a:tailEnd len="med" type="arrow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4" name="CustomShape 8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input interface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64000"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51d8ff"/>
                </a:solidFill>
                <a:latin typeface="Calibri"/>
              </a:rPr>
              <a:t>SMTP or LMTP or AM.PDP or AM.CL on input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$inet_socket_port = [10024, 10026, 10027];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c000"/>
                </a:solidFill>
                <a:latin typeface="Calibri"/>
              </a:rPr>
              <a:t># TCP port numbers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@inet_acl = qw( 127.0.0.0/8 [::1] 192.168.1.1 );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c000"/>
                </a:solidFill>
                <a:latin typeface="Calibri"/>
              </a:rPr>
              <a:t># access control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$inet_socket_bind = '127.0.0.1';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c000"/>
                </a:solidFill>
                <a:latin typeface="Calibri"/>
              </a:rPr>
              <a:t># restrict to one interface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$unix_socketname = '/var/amavis/amavisd.sock';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c000"/>
                </a:solidFill>
                <a:latin typeface="Calibri"/>
              </a:rPr>
              <a:t># quarantine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 </a:t>
            </a:r>
            <a:r>
              <a:rPr b="0" i="1" lang="en-US" sz="3200" spc="-1" strike="noStrike">
                <a:solidFill>
                  <a:srgbClr val="ffc000"/>
                </a:solidFill>
                <a:latin typeface="Calibri"/>
              </a:rPr>
              <a:t>release or milter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9045045F-6F6F-4EDC-B251-0E048BED5C9F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44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input interface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39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Calibri"/>
              </a:rPr>
              <a:t>2.7.0: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a list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@listen_sockets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represents a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unified configuration of listening sockets.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Combined: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$unix_socketname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$inet_socket_bind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$inet_socket_port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@listen_sockets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= (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10024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 '*:10026'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  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'127.0.0.1:9998'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 '[::1]:9998'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 '192.0.2.0:10028'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  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"$helpers_home/amavisd.sock"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4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E6B21943-F828-4565-8259-952193C58C60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45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41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output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3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SMTP or LMTP or pipe on output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$forward_method = 'smtp:[127.0.0.1]:10025';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$notify_method     = 'smtp:[127.0.0.1]:10025';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$forward_method = 'smtp:</a:t>
            </a: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*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:</a:t>
            </a:r>
            <a:r>
              <a:rPr b="0" lang="en-US" sz="2400" spc="-1" strike="noStrike">
                <a:solidFill>
                  <a:srgbClr val="d1ff6b"/>
                </a:solidFill>
                <a:latin typeface="Calibri"/>
              </a:rPr>
              <a:t>*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';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$notify_method     = 'smtp:</a:t>
            </a: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*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:10587';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c000"/>
                </a:solidFill>
                <a:latin typeface="Calibri"/>
              </a:rPr>
              <a:t>1</a:t>
            </a:r>
            <a:r>
              <a:rPr b="0" lang="en-US" sz="2000" spc="-1" strike="noStrike" baseline="30000">
                <a:solidFill>
                  <a:srgbClr val="ffc000"/>
                </a:solidFill>
                <a:latin typeface="Calibri"/>
              </a:rPr>
              <a:t>st</a:t>
            </a:r>
            <a:r>
              <a:rPr b="0" lang="en-US" sz="2000" spc="-1" strike="noStrike">
                <a:solidFill>
                  <a:srgbClr val="ffc000"/>
                </a:solidFill>
                <a:latin typeface="Calibri"/>
              </a:rPr>
              <a:t> asterisk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use SMTP client peer address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d1ff6b"/>
                </a:solidFill>
                <a:latin typeface="Calibri"/>
              </a:rPr>
              <a:t>2</a:t>
            </a:r>
            <a:r>
              <a:rPr b="0" lang="en-US" sz="2000" spc="-1" strike="noStrike" baseline="30000">
                <a:solidFill>
                  <a:srgbClr val="d1ff6b"/>
                </a:solidFill>
                <a:latin typeface="Calibri"/>
              </a:rPr>
              <a:t>nd</a:t>
            </a:r>
            <a:r>
              <a:rPr b="0" lang="en-US" sz="2000" spc="-1" strike="noStrike">
                <a:solidFill>
                  <a:srgbClr val="d1ff6b"/>
                </a:solidFill>
                <a:latin typeface="Calibri"/>
              </a:rPr>
              <a:t> asterisk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incoming SMTP/LMTP session port no. plus one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9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$virus_quarantine_method, $spam_quarantine_method, ...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44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1A5FC0A7-0460-440B-947F-BC603E12DEB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46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output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61000"/>
          </a:bodyPr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0000"/>
                </a:solidFill>
                <a:latin typeface="Calibri"/>
              </a:rPr>
              <a:t>2.7.0: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Failover or simpleminded load balancing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in SMTP and LMTP client – a list of next-hop destinations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Typical usage in $forward_method, $notify_method, $resend_method, $release_method, $requeue_method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$forward_method =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 'smtp:[::1]:10025', 'smtp:[127.0.0.1]:10025', 'smtp:*:10025' ];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$notify_method =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 'smtp:*:*', 'smtp:192.0.2.10:10025' ];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4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FB7D56CA-E2DC-435D-BF19-F9FA5249D136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47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48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output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0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by recipient: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@forward_method_maps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by contents category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%forward_method_maps_by_ccat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custom hook: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$msginfo-&gt;delivery_method( ... 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51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288D9810-3F81-4176-BCA3-F99C119B6678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48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52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Configuration – milter setup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4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78000"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$unix_socketname =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'/var/amavis/amavisd.sock';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$interface_policy{'SOCK'} = '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SOMEMILTER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';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$policy_bank{'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SOMEMILTER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'} = {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protocol =&gt; 'AM.PDP'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};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$forward_method = undef;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$notify_method = 'pipe: ... sendmail -Ac -i -odd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-f ${sender} -- ${recipient}';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55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B79A5CFC-9D44-4D5A-BE46-05D7F0F7534B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49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AMaViS – A Mail Virus Scanner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5" name="TextShape 2"/>
          <p:cNvSpPr txBox="1"/>
          <p:nvPr/>
        </p:nvSpPr>
        <p:spPr>
          <a:xfrm>
            <a:off x="500040" y="1546200"/>
            <a:ext cx="8229240" cy="4771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shell program: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1997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Mogens Kjaer, Juergen Quade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1998 .. 2000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AMaViS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51d8ff"/>
                </a:solidFill>
                <a:latin typeface="Calibri"/>
              </a:rPr>
              <a:t>Christian Bricart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, Rainer Link, Chris Mason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( </a:t>
            </a:r>
            <a:r>
              <a:rPr b="0" lang="en-US" sz="2000" spc="-1" strike="noStrike">
                <a:solidFill>
                  <a:srgbClr val="d1ff6b"/>
                </a:solidFill>
                <a:latin typeface="Calibri"/>
              </a:rPr>
              <a:t>amavis.org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)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Perl program: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2000-01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Amavis-perl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Chris Mason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2003-03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Amavis-0.3.12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Lars Hecking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Perl daemon: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2001-01 .. 2003-03  amavisd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Geoff Winkless, Lars Hecking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Perl, re-design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2002-03 .. 2003-03  amavis-ng  Hilko Bengen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6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E136B10C-9D91-4B7E-A9A7-74B134D5420E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wipe dir="d"/>
  </p:transition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7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94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one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global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 currently in effect,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set of configuration variables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several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replacement sets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(groups)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of configuration variables,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prepared in advance and on stand-by,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quickly loadable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affects message as a whole (not per-recipient)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58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AD91F40F-3DA2-4049-AFFD-8459687B06D5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50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dissolve/>
  </p:transition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60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753C2496-F806-433A-A741-B14572287B1C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50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61" name="CustomShape 3"/>
          <p:cNvSpPr/>
          <p:nvPr/>
        </p:nvSpPr>
        <p:spPr>
          <a:xfrm>
            <a:off x="6237000" y="3105360"/>
            <a:ext cx="2328840" cy="2190600"/>
          </a:xfrm>
          <a:prstGeom prst="rect">
            <a:avLst/>
          </a:prstGeom>
          <a:solidFill>
            <a:schemeClr val="tx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$a = ”black”;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$b = 2;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$c = undef;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@d = (1, 2, 3);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62" name="CustomShape 4"/>
          <p:cNvSpPr/>
          <p:nvPr/>
        </p:nvSpPr>
        <p:spPr>
          <a:xfrm>
            <a:off x="2100600" y="1806120"/>
            <a:ext cx="1868040" cy="12229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$a = ”red”;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$b = 4;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$c = ”ABC”;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63" name="CustomShape 5"/>
          <p:cNvSpPr/>
          <p:nvPr/>
        </p:nvSpPr>
        <p:spPr>
          <a:xfrm>
            <a:off x="2100600" y="3546360"/>
            <a:ext cx="1868040" cy="683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7db5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7db500"/>
                </a:solidFill>
                <a:latin typeface="Calibri"/>
              </a:rPr>
              <a:t>$a = ”green”;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64" name="CustomShape 6"/>
          <p:cNvSpPr/>
          <p:nvPr/>
        </p:nvSpPr>
        <p:spPr>
          <a:xfrm>
            <a:off x="2076480" y="4977360"/>
            <a:ext cx="1868040" cy="1397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$a = ”blue”;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$b = 99;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@d = (88);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65" name="CustomShape 7"/>
          <p:cNvSpPr/>
          <p:nvPr/>
        </p:nvSpPr>
        <p:spPr>
          <a:xfrm>
            <a:off x="1073520" y="2234160"/>
            <a:ext cx="86616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RED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66" name="CustomShape 8"/>
          <p:cNvSpPr/>
          <p:nvPr/>
        </p:nvSpPr>
        <p:spPr>
          <a:xfrm>
            <a:off x="763200" y="3689280"/>
            <a:ext cx="113652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b050"/>
                </a:solidFill>
                <a:latin typeface="Calibri"/>
              </a:rPr>
              <a:t>GREEN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67" name="CustomShape 9"/>
          <p:cNvSpPr/>
          <p:nvPr/>
        </p:nvSpPr>
        <p:spPr>
          <a:xfrm>
            <a:off x="978120" y="5351400"/>
            <a:ext cx="9698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b0f0"/>
                </a:solidFill>
                <a:latin typeface="Calibri"/>
              </a:rPr>
              <a:t>BLUE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68" name="CustomShape 10"/>
          <p:cNvSpPr/>
          <p:nvPr/>
        </p:nvSpPr>
        <p:spPr>
          <a:xfrm>
            <a:off x="6710760" y="2458440"/>
            <a:ext cx="11703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current</a:t>
            </a: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006 3.7037E-006 L 0.47639 -0.21829 E">
                                      <p:cBhvr>
                                        <p:cTn id="6" dur="2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70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41F2D33C-8333-4DFE-9C8D-456B6F6E97B4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50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71" name="CustomShape 3"/>
          <p:cNvSpPr/>
          <p:nvPr/>
        </p:nvSpPr>
        <p:spPr>
          <a:xfrm>
            <a:off x="6237000" y="3105360"/>
            <a:ext cx="2328840" cy="2190600"/>
          </a:xfrm>
          <a:prstGeom prst="rect">
            <a:avLst/>
          </a:prstGeom>
          <a:solidFill>
            <a:schemeClr val="tx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$a = ”blue”; 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$b = 99;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$c = undef;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@d = (88);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72" name="CustomShape 4"/>
          <p:cNvSpPr/>
          <p:nvPr/>
        </p:nvSpPr>
        <p:spPr>
          <a:xfrm>
            <a:off x="2100600" y="1806120"/>
            <a:ext cx="1868040" cy="12229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$a = ”red”;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$b = 4;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$c = ”ABC”;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73" name="CustomShape 5"/>
          <p:cNvSpPr/>
          <p:nvPr/>
        </p:nvSpPr>
        <p:spPr>
          <a:xfrm>
            <a:off x="2100600" y="3546360"/>
            <a:ext cx="1868040" cy="683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7db5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7db500"/>
                </a:solidFill>
                <a:latin typeface="Calibri"/>
              </a:rPr>
              <a:t>$a = ”green”;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74" name="CustomShape 6"/>
          <p:cNvSpPr/>
          <p:nvPr/>
        </p:nvSpPr>
        <p:spPr>
          <a:xfrm>
            <a:off x="2076480" y="4977360"/>
            <a:ext cx="1868040" cy="1397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$a = ”blue”;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$b = 99;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@d = (88);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75" name="CustomShape 7"/>
          <p:cNvSpPr/>
          <p:nvPr/>
        </p:nvSpPr>
        <p:spPr>
          <a:xfrm>
            <a:off x="1073520" y="2234160"/>
            <a:ext cx="86616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RED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76" name="CustomShape 8"/>
          <p:cNvSpPr/>
          <p:nvPr/>
        </p:nvSpPr>
        <p:spPr>
          <a:xfrm>
            <a:off x="763200" y="3689280"/>
            <a:ext cx="113652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b050"/>
                </a:solidFill>
                <a:latin typeface="Calibri"/>
              </a:rPr>
              <a:t>GREEN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77" name="CustomShape 9"/>
          <p:cNvSpPr/>
          <p:nvPr/>
        </p:nvSpPr>
        <p:spPr>
          <a:xfrm>
            <a:off x="978120" y="5351400"/>
            <a:ext cx="9698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b0f0"/>
                </a:solidFill>
                <a:latin typeface="Calibri"/>
              </a:rPr>
              <a:t>BLUE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78" name="CustomShape 10"/>
          <p:cNvSpPr/>
          <p:nvPr/>
        </p:nvSpPr>
        <p:spPr>
          <a:xfrm>
            <a:off x="6710760" y="2458440"/>
            <a:ext cx="11703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current</a:t>
            </a: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>
                <p:childTnLst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007 1.85185E-006 L 0.47483 -0.01505 E">
                                      <p:cBhvr>
                                        <p:cTn id="12" dur="20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80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5242FFC3-935E-4D0A-B59E-714CB3E8BB31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50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81" name="CustomShape 3"/>
          <p:cNvSpPr/>
          <p:nvPr/>
        </p:nvSpPr>
        <p:spPr>
          <a:xfrm>
            <a:off x="6237000" y="3105360"/>
            <a:ext cx="2328840" cy="2190600"/>
          </a:xfrm>
          <a:prstGeom prst="rect">
            <a:avLst/>
          </a:prstGeom>
          <a:solidFill>
            <a:schemeClr val="tx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7db500"/>
                </a:solidFill>
                <a:latin typeface="Calibri"/>
              </a:rPr>
              <a:t>$a = ”green”;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$b = 99;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$c = undef;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@d = (88);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82" name="CustomShape 4"/>
          <p:cNvSpPr/>
          <p:nvPr/>
        </p:nvSpPr>
        <p:spPr>
          <a:xfrm>
            <a:off x="2100600" y="1806120"/>
            <a:ext cx="1868040" cy="12229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$a = ”red”;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$b = 4;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$c = ”ABC”;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83" name="CustomShape 5"/>
          <p:cNvSpPr/>
          <p:nvPr/>
        </p:nvSpPr>
        <p:spPr>
          <a:xfrm>
            <a:off x="2100600" y="3546360"/>
            <a:ext cx="1868040" cy="683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7db5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7db500"/>
                </a:solidFill>
                <a:latin typeface="Calibri"/>
              </a:rPr>
              <a:t>$a = ”green”;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84" name="CustomShape 6"/>
          <p:cNvSpPr/>
          <p:nvPr/>
        </p:nvSpPr>
        <p:spPr>
          <a:xfrm>
            <a:off x="2076480" y="4977360"/>
            <a:ext cx="1868040" cy="1397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$a = ”blue”;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$b = 99;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@d = (88);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85" name="CustomShape 7"/>
          <p:cNvSpPr/>
          <p:nvPr/>
        </p:nvSpPr>
        <p:spPr>
          <a:xfrm>
            <a:off x="1073520" y="2234160"/>
            <a:ext cx="86616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RED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86" name="CustomShape 8"/>
          <p:cNvSpPr/>
          <p:nvPr/>
        </p:nvSpPr>
        <p:spPr>
          <a:xfrm>
            <a:off x="763200" y="3689280"/>
            <a:ext cx="113652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b050"/>
                </a:solidFill>
                <a:latin typeface="Calibri"/>
              </a:rPr>
              <a:t>GREEN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87" name="CustomShape 9"/>
          <p:cNvSpPr/>
          <p:nvPr/>
        </p:nvSpPr>
        <p:spPr>
          <a:xfrm>
            <a:off x="978120" y="5351400"/>
            <a:ext cx="9698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b0f0"/>
                </a:solidFill>
                <a:latin typeface="Calibri"/>
              </a:rPr>
              <a:t>BLUE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88" name="CustomShape 10"/>
          <p:cNvSpPr/>
          <p:nvPr/>
        </p:nvSpPr>
        <p:spPr>
          <a:xfrm>
            <a:off x="6710760" y="2458440"/>
            <a:ext cx="11703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current</a:t>
            </a: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>
                <p:childTnLst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3 0.00231 L 0.4783 0.25764 E">
                                      <p:cBhvr>
                                        <p:cTn id="18" dur="2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0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5F50C311-77C9-4C05-90FF-E14675019072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50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491" name="CustomShape 3"/>
          <p:cNvSpPr/>
          <p:nvPr/>
        </p:nvSpPr>
        <p:spPr>
          <a:xfrm>
            <a:off x="6237000" y="3105360"/>
            <a:ext cx="2328840" cy="2190600"/>
          </a:xfrm>
          <a:prstGeom prst="rect">
            <a:avLst/>
          </a:prstGeom>
          <a:solidFill>
            <a:schemeClr val="tx1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$a = ”red”;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$b = 4;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$c = ”ABC”;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@d = (88);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92" name="CustomShape 4"/>
          <p:cNvSpPr/>
          <p:nvPr/>
        </p:nvSpPr>
        <p:spPr>
          <a:xfrm>
            <a:off x="2100600" y="1806120"/>
            <a:ext cx="1868040" cy="12229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$a = ”red”;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$b = 4;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$c = ”ABC”;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93" name="CustomShape 5"/>
          <p:cNvSpPr/>
          <p:nvPr/>
        </p:nvSpPr>
        <p:spPr>
          <a:xfrm>
            <a:off x="2100600" y="3546360"/>
            <a:ext cx="1868040" cy="6832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7db500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7db500"/>
                </a:solidFill>
                <a:latin typeface="Calibri"/>
              </a:rPr>
              <a:t>$a = ”green”;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94" name="CustomShape 6"/>
          <p:cNvSpPr/>
          <p:nvPr/>
        </p:nvSpPr>
        <p:spPr>
          <a:xfrm>
            <a:off x="2076480" y="4977360"/>
            <a:ext cx="1868040" cy="1397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$a = ”blue”;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$b = 99;</a:t>
            </a:r>
            <a:endParaRPr b="0" lang="de-DE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  </a:t>
            </a:r>
            <a:r>
              <a:rPr b="0" lang="en-US" sz="2000" spc="-1" strike="noStrike">
                <a:solidFill>
                  <a:srgbClr val="0033cc"/>
                </a:solidFill>
                <a:latin typeface="Calibri"/>
              </a:rPr>
              <a:t>@d = (88);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95" name="CustomShape 7"/>
          <p:cNvSpPr/>
          <p:nvPr/>
        </p:nvSpPr>
        <p:spPr>
          <a:xfrm>
            <a:off x="1073520" y="2234160"/>
            <a:ext cx="86616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ff0000"/>
                </a:solidFill>
                <a:latin typeface="Calibri"/>
              </a:rPr>
              <a:t>RED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96" name="CustomShape 8"/>
          <p:cNvSpPr/>
          <p:nvPr/>
        </p:nvSpPr>
        <p:spPr>
          <a:xfrm>
            <a:off x="763200" y="3689280"/>
            <a:ext cx="113652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b050"/>
                </a:solidFill>
                <a:latin typeface="Calibri"/>
              </a:rPr>
              <a:t>GREEN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97" name="CustomShape 9"/>
          <p:cNvSpPr/>
          <p:nvPr/>
        </p:nvSpPr>
        <p:spPr>
          <a:xfrm>
            <a:off x="978120" y="5351400"/>
            <a:ext cx="969840" cy="3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b0f0"/>
                </a:solidFill>
                <a:latin typeface="Calibri"/>
              </a:rPr>
              <a:t>BLUE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498" name="CustomShape 10"/>
          <p:cNvSpPr/>
          <p:nvPr/>
        </p:nvSpPr>
        <p:spPr>
          <a:xfrm>
            <a:off x="6710760" y="2458440"/>
            <a:ext cx="11703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current</a:t>
            </a: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TextShape 1"/>
          <p:cNvSpPr txBox="1"/>
          <p:nvPr/>
        </p:nvSpPr>
        <p:spPr>
          <a:xfrm>
            <a:off x="50472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Perl syntax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0" name="TextShape 2"/>
          <p:cNvSpPr txBox="1"/>
          <p:nvPr/>
        </p:nvSpPr>
        <p:spPr>
          <a:xfrm>
            <a:off x="457200" y="180972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 marL="7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ffc000"/>
                </a:solidFill>
                <a:latin typeface="Calibri"/>
              </a:rPr>
              <a:t>normal settings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1" name="TextShape 3"/>
          <p:cNvSpPr txBox="1"/>
          <p:nvPr/>
        </p:nvSpPr>
        <p:spPr>
          <a:xfrm>
            <a:off x="4645080" y="1809720"/>
            <a:ext cx="4041360" cy="639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 marL="7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ffc000"/>
                </a:solidFill>
                <a:latin typeface="Calibri"/>
              </a:rPr>
              <a:t>within a policy bank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2" name="TextShape 4"/>
          <p:cNvSpPr txBox="1"/>
          <p:nvPr/>
        </p:nvSpPr>
        <p:spPr>
          <a:xfrm>
            <a:off x="457200" y="2459160"/>
            <a:ext cx="4039920" cy="3958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variables, assignments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$a = ”xyz”;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@m = (1, 2, ”xyz”);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%h = (a =&gt; 1, b =&gt; 2);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separator: semicolon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list: (1, 2, 3)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hash: (a =&gt; 1, b =&gt; 2)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3" name="TextShape 5"/>
          <p:cNvSpPr txBox="1"/>
          <p:nvPr/>
        </p:nvSpPr>
        <p:spPr>
          <a:xfrm>
            <a:off x="4645080" y="2459160"/>
            <a:ext cx="4041360" cy="3958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key / value pairs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a =&gt; ”xyz”,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m =&gt; [1, 2, ”xyz”],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h =&gt; { a =&gt; 1, b =&gt; 2 },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separator: comma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list reference: [1, 2, 3]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hash ref: { a =&gt; 1, b =&gt; 2 }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4" name="TextShape 6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653088FA-FD21-427A-978B-9D06F99102CE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55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examples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81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$policy_bank{'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NOVIRUSCHECK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'} = {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bypass_decode_parts =&gt; 1,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bypass_virus_checks_maps =&gt; [1],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virus_lovers_maps =&gt; [1],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};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$policy_bank{'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AM.PDP-SOCK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'} = {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protocol =&gt; 'AM.PDP', 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auth_required_release =&gt; 0,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syslog_ident =&gt; 'amavis-release',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};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0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3305862D-3CD8-440F-B5F6-346C808A6C75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56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example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9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$policy_bank{'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ALT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'} = {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originating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=&gt; 1,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log_level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=&gt; 2,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forward_method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=&gt; 'smtp:*:*',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local_client_bind_address  =&gt; '193.2.4.6',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localhost_name  =&gt; 'extra.example.com',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final_spam_destiny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=&gt; D_PASS,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spam_kill_level_maps  =&gt; 6.72,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};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75BF42CB-650D-490D-94EC-9F7A4B3F5944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57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TextShape 1"/>
          <p:cNvSpPr txBox="1"/>
          <p:nvPr/>
        </p:nvSpPr>
        <p:spPr>
          <a:xfrm>
            <a:off x="914400" y="511920"/>
            <a:ext cx="82292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activating by port no.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2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$inet_socket_port =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[10024, 10026, 10028, 10030, 9998];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$interface_policy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{'10026'} =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ORIGINATING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$interface_policy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{'10028'} =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NOCHECKS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$interface_policy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{'10030'} =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CUSTOMER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$interface_policy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{'9998'} =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AM.PDP-INET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$interface_policy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{'SOCK'} =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AM.PDP-SOCK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3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CE25EB66-40AD-40B7-A5ED-3098E544FBC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58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by client's IP address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5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57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my(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@some_nets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 = qw( 10.0.1.0/24 10.0.2.0/24 );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@client_ipaddr_policy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= (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 '0.0.0.0/8',  '127.0.0.1/8',  '[::]',  '[::1]' ]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LOCALHOST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[qw( !172.16.1.0/24 172.16.0.0/12 192.168.0.0/16 )]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MYPRIVATENETS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[qw( 192.0.2.0/25 192.0.2.129 192.0.2.130 )]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PARTNERS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\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@some_nets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OTHER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\@mynetworks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MYNETS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6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002C8054-ACBD-44B9-B2CA-9196A1BC07A9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59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Amavis releases and events ...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8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2002-03-29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ffc000"/>
                </a:solidFill>
                <a:latin typeface="Calibri"/>
              </a:rPr>
              <a:t>amavisd-new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, pre-forked, Net::Server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2004-07-01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2.0</a:t>
            </a: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policy banks, IPv6 address formats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2005-04-24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2.3.0</a:t>
            </a: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@decoders, per-recip banning rules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2006-04-02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2.4.0</a:t>
            </a: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DSN in SMTP,  %*_by_ccat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2007-04-23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2.5.0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blocking cc, new SMTP client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2008-01-13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51d8ff"/>
                </a:solidFill>
                <a:latin typeface="Calibri"/>
              </a:rPr>
              <a:t>SpamAssassin Project Mgmt Committee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2008-04-23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2.6.0</a:t>
            </a: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DKIM, bounce killer, TLS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2009-06-25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2.6.4</a:t>
            </a:r>
            <a:r>
              <a:rPr b="0" lang="en-US" sz="24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SNMP monitoring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9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2A7A3FC-34F3-404E-9FE0-1525105E3B1A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wipe dir="d"/>
  </p:transition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implicitly MYNETS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8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@mynetworks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= qw(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0.0.0.0/8 127.0.0.0/8 [::1]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10.0.0.0/8 172.16.0.0/12 192.168.0.0/16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192.0.2.0/24 [2001:db8::/32]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implicitly loads policy bank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MYNETS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if it exists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9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B7F33B09-190C-4489-AA78-B3EDC269B691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60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by DKIM signature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1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81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@author_to_policy_bank_maps = (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{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uni-bremen.de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WHITELIST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tu-graz.ac.at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WHITELIST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.ebay.com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WHITELIST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.paypal.com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WHITELIST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amazon.com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WHITELIST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cern.ch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SPECIAL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.linkedin.com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MILD_WHITELIST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dailyhoroscope@astrology.com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MILD_WHITELIST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} );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2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FAEE61BF-6ADC-4D43-8AC8-BFEE478EDFBC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61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by a virus name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4" name="TextShape 2"/>
          <p:cNvSpPr txBox="1"/>
          <p:nvPr/>
        </p:nvSpPr>
        <p:spPr>
          <a:xfrm>
            <a:off x="914400" y="1585080"/>
            <a:ext cx="7772040" cy="4998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51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@virus_name_to_policy_bank_maps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= (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new_RE(</a:t>
            </a:r>
            <a:r>
              <a:rPr b="0" lang="en-US" sz="3000" spc="-1" strike="noStrike">
                <a:solidFill>
                  <a:srgbClr val="808080"/>
                </a:solidFill>
                <a:latin typeface="Calibri"/>
              </a:rPr>
              <a:t>   # a regexp-type lookup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 qr'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^(W32/MyDoom|W32/Netsky|Mal/BredoZp)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REAL_INFECTION, MASS_VIRUS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 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 qr'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\bEICAR\b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'i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EICAR_TEST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 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$policy_bank{'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MASS_VIRUS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'} = {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final_destiny_by_ccat  =&gt; { CC_VIRUS() =&gt; D_DISCARD },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quarantine_method_by_ccat =&gt; { REPLACE =&gt; 1 },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};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5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45B9CB3B-5D93-4BE7-A4F3-6231F78ED81D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62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526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by AM.PDP (milter)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8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AM.PDP protocol attribute: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policy_bank = AUTH, XYZ, ORIGINATING, ...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29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7F2BE757-9BD1-49BB-B301-EE83997A144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63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by custom hook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1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sub new {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my($class, $conn, $msginfo) = @_;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my($self) = bless {}, $class;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if ( ... ) {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Amavis::load_policy_bank(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NOVIRUSCHECK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 );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}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$self;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}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2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0097B746-2CC7-49CD-B03F-67A1D1AF6589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64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ACTION on load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4" name="TextShape 2"/>
          <p:cNvSpPr txBox="1"/>
          <p:nvPr/>
        </p:nvSpPr>
        <p:spPr>
          <a:xfrm>
            <a:off x="914400" y="1531800"/>
            <a:ext cx="7772040" cy="4823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56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$policy_bank{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'TRUSTED_BOOKSHOPS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'} = {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bypass_spam_checks_maps =&gt; [1],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spam_lovers_maps =&gt; [1],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ACTION =&gt; sub { Amavis::Util::do_log(2,'Buying a book?');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                      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Amavis::Util::snmp_count64('UserCounter2'); },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};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@author_to_policy_bank_maps = ({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'amazon.com'   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TRUSTED_BOOKSHOPS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'amazon.co.uk' 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TRUSTED_BOOKSHOPS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'amazon.de'      =&gt; '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TRUSTED_BOOKSHOPS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',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});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5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1585724F-43D8-48C0-90FA-8815E8D1ECD4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65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536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Postfix side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8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67000"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US" sz="3200" spc="-1" strike="noStrike">
                <a:solidFill>
                  <a:srgbClr val="ffc000"/>
                </a:solidFill>
                <a:latin typeface="Calibri"/>
              </a:rPr>
              <a:t># incoming mail MX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 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192.0.2.1:smtp inet  n  -  n  -  -  smtpd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-o content_filter=amavisfeed:[127.0.0.1]:10040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US" sz="3200" spc="-1" strike="noStrike">
                <a:solidFill>
                  <a:srgbClr val="ffc000"/>
                </a:solidFill>
                <a:latin typeface="Calibri"/>
              </a:rPr>
              <a:t># tcp port 587 for mail submission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submission inet  n  -  n  -  -  smtpd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-o content_filter=amavisfeed:[127.0.0.1]:10042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US" sz="3200" spc="-1" strike="noStrike">
                <a:solidFill>
                  <a:srgbClr val="ffc000"/>
                </a:solidFill>
                <a:latin typeface="Calibri"/>
              </a:rPr>
              <a:t># locally originating mail submitted on this host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pickup     fifo  n  -  n  60  1  pickup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-o content_filter=amavisfeed:[127.0.0.1]:10043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9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6785E6A1-1DBC-44F2-833F-8FDE32348F52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66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Policy banks – Postfix side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1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44000"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content_filter = amavisfeed:[127.0.0.1]:10024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smtpd_sender_restrictions =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check_client_access cidr: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/etc/postfix/nets.cidr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permit_mynetworks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permit_sasl_authenticated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check_sender_access pcre: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/etc/postfix/tag_as_inbound.pcre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	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overrides global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 content_filter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setting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 /etc/postfix/nets.cidr</a:t>
            </a:r>
            <a:r>
              <a:rPr b="0" i="1" lang="en-US" sz="3200" spc="-1" strike="noStrike">
                <a:solidFill>
                  <a:srgbClr val="e3ffa6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: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127.0.0.0/8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FILTER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 amavisfeed:[127.0.0.1]:10026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10.0.0.0/8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FILTER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 amavisfeed:[127.0.0.1]:10026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/etc/postfix/tag_as_inbound.pcre</a:t>
            </a:r>
            <a:r>
              <a:rPr b="0" i="1" lang="en-US" sz="3200" spc="-1" strike="noStrike">
                <a:solidFill>
                  <a:srgbClr val="e3ffa6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: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/^/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FILTER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 amavisfeed:[127.0.0.1]:10024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2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33ACE378-BDDC-40A9-9763-68AEA48753C9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67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Lookup tables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4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many settings are 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lists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 of lookup tables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global assignment syntax: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@xxx_maps = ( ..., ..., ... );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syntax for policy banks (key / value):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xxx_maps =&gt; [ ..., ..., ... 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5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F625348E-1408-4926-83E5-1DD71FC382CE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68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Lookup tables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7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Static: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associative array (Perl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hash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 list (a.k.a. ACL)  (Perl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list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list of regular expressions (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object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: list of </a:t>
            </a:r>
            <a:r>
              <a:rPr b="0" i="1" lang="en-US" sz="3000" spc="-1" strike="noStrike">
                <a:solidFill>
                  <a:srgbClr val="d1ff6b"/>
                </a:solidFill>
                <a:latin typeface="Calibri"/>
              </a:rPr>
              <a:t>re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constant (Perl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scalar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Dynamic: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SQL, LDAP (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Perl object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8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25E55B0C-035E-4864-BBDA-FF5CC3BA6EE3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68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... Amavis releases and events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1" name="TextShape 2"/>
          <p:cNvSpPr txBox="1"/>
          <p:nvPr/>
        </p:nvSpPr>
        <p:spPr>
          <a:xfrm>
            <a:off x="914400" y="1542600"/>
            <a:ext cx="7772040" cy="4812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79000"/>
          </a:bodyPr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2010-04-25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2.7.0-pre4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2011-02-03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2.7.0-pre14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2011-03-07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moved ML from SF to 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amavis.org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   </a:t>
            </a:r>
            <a:r>
              <a:rPr b="0" lang="en-US" sz="3000" spc="-1" strike="noStrike">
                <a:solidFill>
                  <a:srgbClr val="51d8ff"/>
                </a:solidFill>
                <a:latin typeface="Calibri"/>
              </a:rPr>
              <a:t>(hosted by Patrick Ben Koetter and Ralf Hildebrandt)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2011-04-07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2.6.5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2011-05-19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2.6.6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2011-05-18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d1ff6b"/>
                </a:solidFill>
                <a:latin typeface="Calibri"/>
              </a:rPr>
              <a:t>2.7.0-rc1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4800" spc="-1" strike="noStrike">
                <a:solidFill>
                  <a:srgbClr val="ffc000"/>
                </a:solidFill>
                <a:latin typeface="Calibri"/>
              </a:rPr>
              <a:t>9+ years </a:t>
            </a:r>
            <a:r>
              <a:rPr b="0" lang="en-US" sz="4800" spc="-1" strike="noStrike">
                <a:solidFill>
                  <a:srgbClr val="ffffff"/>
                </a:solidFill>
                <a:latin typeface="Calibri"/>
              </a:rPr>
              <a:t>of steady</a:t>
            </a:r>
            <a:endParaRPr b="0" lang="en-US" sz="4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4800" spc="-1" strike="noStrike">
                <a:solidFill>
                  <a:srgbClr val="ffffff"/>
                </a:solidFill>
                <a:latin typeface="Calibri"/>
              </a:rPr>
              <a:t>amavisd-new development</a:t>
            </a:r>
            <a:endParaRPr b="0" lang="en-US" sz="4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2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4F492EE7-C1FB-43D8-89BD-EA8E8DF7432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wipe dir="d"/>
  </p:transition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Lookup tables – associative array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0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(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'me.ac.uk'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=&gt;  1,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'.ac.uk'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=&gt;  0,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'.uk'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=&gt;  'indeed'  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unordered set of key/value pairs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can provide any value (not just boolean)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predefined search order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lowercase search keys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read_hash('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/etc/mydomains-hash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')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1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BB6A3C1-0295-43DF-9361-62E8B734EEE0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70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Lookup tables – list (ACL)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3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( 'me.ac.uk',  '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!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.ac.uk',  '.uk' 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or: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qw(  me.ac.uk    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!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.ac.uk     .uk  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sequential search, first match wins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can only provide booleans: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exclamation mark prefix: 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false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read_array('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/etc/mydomains-list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')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4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450E544C-AE72-43B1-8E21-F1767478D015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70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Lookup tables – regular expressions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new_RE(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[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qr/ ^(noreply|offer) /i      </a:t>
            </a:r>
            <a:r>
              <a:rPr b="0" lang="sl-SI" sz="32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=&gt; 0 </a:t>
            </a:r>
            <a:r>
              <a:rPr b="0" lang="sl-SI" sz="3200" spc="-1" strike="noStrike">
                <a:solidFill>
                  <a:srgbClr val="d1ff6b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]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[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qr/ [@.]example\.net$ /i 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=&gt; 1  ]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qr/ [@.]example\.net$ /i,  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# shorthand 1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qr/ [@.]example\.com$ /i,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sequential list, first match wins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can provide any value not just booleans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default rhs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is a boolean true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AFC0DF2D-6CD9-4FC1-AB52-7DEFA9F87CC0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72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Lookup tables – constant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9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trivial, always returns some constant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(e.g. a string or a number)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regardless of search key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useful as a final catchall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6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A42442E4-471C-40B0-9285-1BA2DA255665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73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Lookup tables – SQL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2" name="TextShape 2"/>
          <p:cNvSpPr txBox="1"/>
          <p:nvPr/>
        </p:nvSpPr>
        <p:spPr>
          <a:xfrm>
            <a:off x="914400" y="1224360"/>
            <a:ext cx="7772040" cy="535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46000"/>
          </a:bodyPr>
          <a:p>
            <a:pPr>
              <a:lnSpc>
                <a:spcPct val="80000"/>
              </a:lnSpc>
              <a:spcBef>
                <a:spcPts val="700"/>
              </a:spcBef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CREATE TABLE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 users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(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id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SERIAL PRIMARY KEY,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priority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integer,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ffffff"/>
                </a:solidFill>
                <a:latin typeface="Calibri"/>
              </a:rPr>
              <a:t>-- 0 is low priority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policy_id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integer  unsigned,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email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varchar(255),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local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char(1)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);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CREATE TABLE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policy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(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id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SERIAL PRIMARY KEY,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spam_lover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char(1),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virus_quarantine_to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varchar(64),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...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);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SELECT  *,  users.id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FROM users LEFT JOIN policy ON users.policy_id=policy.id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WHERE users.email IN (?,?,?,...)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ORDER BY users.priority DESC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63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87EBBFCB-3561-4152-9658-34A4AB1A67FF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74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Lookup tables – SQL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5" name="TextShape 2"/>
          <p:cNvSpPr txBox="1"/>
          <p:nvPr/>
        </p:nvSpPr>
        <p:spPr>
          <a:xfrm>
            <a:off x="914400" y="1813680"/>
            <a:ext cx="7772040" cy="4761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q_sql_s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('field-name')</a:t>
            </a:r>
            <a:r>
              <a:rPr b="0" lang="en-US" sz="3200" spc="-1" strike="noStrike">
                <a:solidFill>
                  <a:srgbClr val="ff8601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8601"/>
                </a:solidFill>
                <a:latin typeface="Calibri"/>
              </a:rPr>
              <a:t>  ... string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q_sql_n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('field-name')</a:t>
            </a:r>
            <a:r>
              <a:rPr b="0" lang="en-US" sz="3200" spc="-1" strike="noStrike">
                <a:solidFill>
                  <a:srgbClr val="ff8601"/>
                </a:solidFill>
                <a:latin typeface="Calibri"/>
              </a:rPr>
              <a:t>  ... numeric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q_sql_b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('field-name')</a:t>
            </a:r>
            <a:r>
              <a:rPr b="0" lang="en-US" sz="3200" spc="-1" strike="noStrike">
                <a:solidFill>
                  <a:srgbClr val="ff8601"/>
                </a:solidFill>
                <a:latin typeface="Calibri"/>
              </a:rPr>
              <a:t>  ... boolean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@spam_kill_level_maps = (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{ ... },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q_sql_n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('spam_kill_level'),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\$sa_kill_level_deflt,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);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66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C5167C99-93CE-42D7-8887-1EBD00FF497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75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567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Lookup tables – LDAP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9" name="TextShape 2"/>
          <p:cNvSpPr txBox="1"/>
          <p:nvPr/>
        </p:nvSpPr>
        <p:spPr>
          <a:xfrm>
            <a:off x="914400" y="1813680"/>
            <a:ext cx="7772040" cy="4761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q_ldap_s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('attribute-name')</a:t>
            </a:r>
            <a:r>
              <a:rPr b="0" lang="en-US" sz="3200" spc="-1" strike="noStrike">
                <a:solidFill>
                  <a:srgbClr val="ff8601"/>
                </a:solidFill>
                <a:latin typeface="Calibri"/>
              </a:rPr>
              <a:t>    ... string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q_ldap_n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('attribute-name')  </a:t>
            </a:r>
            <a:r>
              <a:rPr b="0" lang="en-US" sz="3200" spc="-1" strike="noStrike">
                <a:solidFill>
                  <a:srgbClr val="ff8601"/>
                </a:solidFill>
                <a:latin typeface="Calibri"/>
              </a:rPr>
              <a:t> ... numeric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q_ldap_b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('attribute-name')</a:t>
            </a:r>
            <a:r>
              <a:rPr b="0" lang="en-US" sz="3200" spc="-1" strike="noStrike">
                <a:solidFill>
                  <a:srgbClr val="ff8601"/>
                </a:solidFill>
                <a:latin typeface="Calibri"/>
              </a:rPr>
              <a:t>   ... boolean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@spam_kill_level_maps = (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{ ... },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q_ldap_n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('amavisSpamKillLevel'),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\$sa_kill_level_deflt,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);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0D0E987F-4CB4-41EA-BE78-7B2515C931DD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76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571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Lists of lookup tables:  @*_maps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3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it became too awkward to have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one variable for each type of a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lookup table, and for each setting: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%local_domains</a:t>
            </a:r>
            <a:r>
              <a:rPr b="0" lang="sl-SI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sl-SI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# a hash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@local_domains_ac</a:t>
            </a:r>
            <a:r>
              <a:rPr b="0" i="1" lang="sl-SI" sz="3200" spc="-1" strike="noStrike">
                <a:solidFill>
                  <a:srgbClr val="d1ff6b"/>
                </a:solidFill>
                <a:latin typeface="Calibri"/>
              </a:rPr>
              <a:t>l</a:t>
            </a:r>
            <a:r>
              <a:rPr b="0" i="1" lang="sl-SI" sz="3200" spc="-1" strike="noStrike">
                <a:solidFill>
                  <a:srgbClr val="e3ffa6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# a plain list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$local_domains_re</a:t>
            </a:r>
            <a:r>
              <a:rPr b="0" i="1" lang="sl-SI" sz="3200" spc="-1" strike="noStrike">
                <a:solidFill>
                  <a:srgbClr val="e3ffa6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# regexp list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solution: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a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list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 of lookup tables of arbitrary types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4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134C8808-9A9F-4BC4-BEE0-6DD303F3F5EA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77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p14:dur="10"/>
    </mc:Choice>
    <mc:Fallback>
      <p:transition/>
    </mc:Fallback>
  </mc:AlternateContent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Lists of lookup tables:  @*_maps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@local_domains_maps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= (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\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%local_domains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\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@local_domains_acl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\</a:t>
            </a:r>
            <a:r>
              <a:rPr b="0" lang="en-US" sz="3200" spc="-1" strike="noStrike">
                <a:solidFill>
                  <a:srgbClr val="d1ff6b"/>
                </a:solidFill>
                <a:latin typeface="Calibri"/>
              </a:rPr>
              <a:t>$local_domains_re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);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actually: list of </a:t>
            </a: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references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to lookup tables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A71FEE4-4921-4387-99A1-A0F28EEFD11A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78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p14:dur="10"/>
    </mc:Choice>
    <mc:Fallback>
      <p:transition/>
    </mc:Fallback>
  </mc:AlternateContent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Lists of lookup tables:  @*_maps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9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87000"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program only consults these 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@_*maps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variables, no longer the individual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old settings like </a:t>
            </a:r>
            <a:r>
              <a:rPr b="0" i="1" lang="en-US" sz="3200" spc="-1" strike="noStrike">
                <a:solidFill>
                  <a:srgbClr val="d1ff6b"/>
                </a:solidFill>
                <a:latin typeface="Calibri"/>
              </a:rPr>
              <a:t>%local_domains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200" spc="-1" strike="noStrike">
                <a:solidFill>
                  <a:srgbClr val="ff0000"/>
                </a:solidFill>
                <a:latin typeface="Calibri"/>
              </a:rPr>
              <a:t>2.7.0: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explicit and/or implicit SQL or LDAP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c000"/>
                </a:solidFill>
                <a:latin typeface="Calibri"/>
              </a:rPr>
              <a:t>@local_domains_maps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= (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[...list1...],  {...hash1...},  [...list2...],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new_RE(...re1...),  read_hash('/etc/myfile'),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%local_domains,  {...hash3...},  constant,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    </a:t>
            </a: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q_sql_s('field'), q_ldap_s('attr'),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);</a:t>
            </a:r>
            <a:endParaRPr b="0" lang="en-US" sz="3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9897CBDA-EF79-4258-A0F2-E5571F347355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79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581" name="CustomShape 4"/>
          <p:cNvSpPr/>
          <p:nvPr/>
        </p:nvSpPr>
        <p:spPr>
          <a:xfrm rot="2700000">
            <a:off x="7660800" y="415800"/>
            <a:ext cx="1455120" cy="70164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dir="t" rig="threePt">
              <a:rot lat="0" lon="0" rev="5400000"/>
            </a:lightRig>
          </a:scene3d>
        </p:spPr>
        <p:style>
          <a:lnRef idx="0"/>
          <a:fillRef idx="0"/>
          <a:effectRef idx="0"/>
          <a:fontRef idx="minor"/>
        </p:style>
        <p:txBody>
          <a:bodyPr wrap="none">
            <a:spAutoFit/>
          </a:bodyPr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 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2.</a:t>
            </a:r>
            <a:r>
              <a:rPr b="1" lang="en-US" sz="4000" spc="-401" strike="noStrike">
                <a:solidFill>
                  <a:srgbClr val="ff2000"/>
                </a:solidFill>
                <a:latin typeface="Arial"/>
              </a:rPr>
              <a:t>7</a:t>
            </a:r>
            <a:r>
              <a:rPr b="1" lang="en-US" sz="4000" spc="-1" strike="noStrike">
                <a:solidFill>
                  <a:srgbClr val="ff2000"/>
                </a:solidFill>
                <a:latin typeface="Arial"/>
              </a:rPr>
              <a:t>.0</a:t>
            </a:r>
            <a:endParaRPr b="0" lang="de-DE" sz="4000" spc="-1" strike="noStrike">
              <a:latin typeface="Arial"/>
            </a:endParaRPr>
          </a:p>
        </p:txBody>
      </p:sp>
    </p:spTree>
  </p:cSld>
  <mc:AlternateContent>
    <mc:Choice Requires="p14">
      <p:transition p14:dur="10"/>
    </mc:Choice>
    <mc:Fallback>
      <p:transition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Did it grow too large?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4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29.000 lines of Perl code (with comments)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modules, loaded only what is needed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half of memory footprint is SpamAssassin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memory is not a limitation to mail size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grows linearly, hardware exponentially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5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EF3B1665-7977-483B-A264-1A5BB3DD2346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7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Remember: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3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policy banks affect message as a whole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so can only depend on some common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characteristic of a message, e.g. client's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IP address, sender address / DKIM,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TCP port number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lookups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serve to implement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per-recipient settings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(and some other things)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4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B8DD3DAA-2986-4575-AE5F-ABDBBEFBEAF6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80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Content categories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6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CC_VIRUS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CC_BANNED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CC_UNCHECKED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CC_SPAM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above kill level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CC_SPAMMY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above tag2 level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CC_BADH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CC_OVERSIZED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CC_MTA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CC_CLEAN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87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82B369D-EB56-4943-AED6-97DF314F6801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81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dissolve/>
  </p:transition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Content categories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9" name="TextShape 2"/>
          <p:cNvSpPr txBox="1"/>
          <p:nvPr/>
        </p:nvSpPr>
        <p:spPr>
          <a:xfrm rot="16200000">
            <a:off x="1590120" y="774000"/>
            <a:ext cx="355392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75000"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CC_VIRUS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CC_BANNED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CC_UNCHECKED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CC_SPAM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CC_SPAMMY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CC_BADH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CC_OVERSIZED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CC_MTA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CC_CLEAN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92481AD1-A5BC-48EB-B6EE-22E86905A449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82</a:t>
            </a:fld>
            <a:endParaRPr b="0" lang="de-DE" sz="1200" spc="-1" strike="noStrike">
              <a:latin typeface="Times New Roman"/>
            </a:endParaRPr>
          </a:p>
        </p:txBody>
      </p:sp>
      <p:graphicFrame>
        <p:nvGraphicFramePr>
          <p:cNvPr id="591" name="Table 4"/>
          <p:cNvGraphicFramePr/>
          <p:nvPr/>
        </p:nvGraphicFramePr>
        <p:xfrm>
          <a:off x="1038960" y="4617360"/>
          <a:ext cx="4280040" cy="741240"/>
        </p:xfrm>
        <a:graphic>
          <a:graphicData uri="http://schemas.openxmlformats.org/drawingml/2006/table">
            <a:tbl>
              <a:tblPr/>
              <a:tblGrid>
                <a:gridCol w="475560"/>
                <a:gridCol w="475560"/>
                <a:gridCol w="475560"/>
                <a:gridCol w="475560"/>
                <a:gridCol w="475560"/>
                <a:gridCol w="475560"/>
                <a:gridCol w="475560"/>
                <a:gridCol w="475560"/>
                <a:gridCol w="475560"/>
              </a:tblGrid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endParaRPr b="0" lang="de-DE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1ff6b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1ff6b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1ff6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endParaRPr b="0" lang="de-DE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1ff6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endParaRPr b="0" lang="de-DE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1ff6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endParaRPr b="0" lang="de-DE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1ff6b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1ff6b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1ff6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endParaRPr b="0" lang="de-DE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d1ff6b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endParaRPr b="0" lang="de-DE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ffd4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ffd4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ffd4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ffd4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ffd4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ffd4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ffd4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ffd4"/>
                    </a:solidFill>
                  </a:tcPr>
                </a:tc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ffd4"/>
                    </a:solidFill>
                  </a:tcPr>
                </a:tc>
              </a:tr>
            </a:tbl>
          </a:graphicData>
        </a:graphic>
      </p:graphicFrame>
      <p:sp>
        <p:nvSpPr>
          <p:cNvPr id="592" name="CustomShape 5"/>
          <p:cNvSpPr/>
          <p:nvPr/>
        </p:nvSpPr>
        <p:spPr>
          <a:xfrm>
            <a:off x="5645520" y="4937760"/>
            <a:ext cx="277452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lovers (mask)</a:t>
            </a:r>
            <a:endParaRPr b="0" lang="de-DE" sz="3200" spc="-1" strike="noStrike">
              <a:latin typeface="Arial"/>
            </a:endParaRPr>
          </a:p>
        </p:txBody>
      </p:sp>
      <p:sp>
        <p:nvSpPr>
          <p:cNvPr id="593" name="CustomShape 6"/>
          <p:cNvSpPr/>
          <p:nvPr/>
        </p:nvSpPr>
        <p:spPr>
          <a:xfrm>
            <a:off x="1033560" y="5470560"/>
            <a:ext cx="484200" cy="381240"/>
          </a:xfrm>
          <a:prstGeom prst="up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4" name="CustomShape 7"/>
          <p:cNvSpPr/>
          <p:nvPr/>
        </p:nvSpPr>
        <p:spPr>
          <a:xfrm>
            <a:off x="2442240" y="5479920"/>
            <a:ext cx="484200" cy="381240"/>
          </a:xfrm>
          <a:prstGeom prst="up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5" name="CustomShape 8"/>
          <p:cNvSpPr/>
          <p:nvPr/>
        </p:nvSpPr>
        <p:spPr>
          <a:xfrm>
            <a:off x="5645520" y="4412880"/>
            <a:ext cx="3124440" cy="57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Calibri"/>
              </a:rPr>
              <a:t>test results</a:t>
            </a:r>
            <a:endParaRPr b="0" lang="de-DE" sz="3200" spc="-1" strike="noStrike">
              <a:latin typeface="Arial"/>
            </a:endParaRPr>
          </a:p>
        </p:txBody>
      </p:sp>
      <p:sp>
        <p:nvSpPr>
          <p:cNvPr id="596" name="CustomShape 9"/>
          <p:cNvSpPr/>
          <p:nvPr/>
        </p:nvSpPr>
        <p:spPr>
          <a:xfrm>
            <a:off x="2480760" y="5891760"/>
            <a:ext cx="242388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blocking ccat</a:t>
            </a:r>
            <a:endParaRPr b="0" lang="de-DE" sz="2800" spc="-1" strike="noStrike">
              <a:latin typeface="Arial"/>
            </a:endParaRPr>
          </a:p>
        </p:txBody>
      </p:sp>
      <p:sp>
        <p:nvSpPr>
          <p:cNvPr id="597" name="CustomShape 10"/>
          <p:cNvSpPr/>
          <p:nvPr/>
        </p:nvSpPr>
        <p:spPr>
          <a:xfrm>
            <a:off x="572400" y="5875920"/>
            <a:ext cx="21625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main ccat</a:t>
            </a:r>
            <a:endParaRPr b="0" lang="de-DE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Content categories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9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%subject_tag_maps</a:t>
            </a:r>
            <a:r>
              <a:rPr b="0" lang="en-US" sz="3000" spc="-1" strike="noStrike">
                <a:solidFill>
                  <a:srgbClr val="ffc000"/>
                </a:solidFill>
                <a:latin typeface="Calibri"/>
              </a:rPr>
              <a:t>_by_ccat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= (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CC_VIRUS,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 '***INFECTED*** ' 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CC_BANNED,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 '***BANNED*** ' 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CC_UNCHECKED,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          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[$undecipherable_subject_tag],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CC_SPAM,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undef,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CC_SPAMMY,   \@spam_subject_tag2_maps,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CC_CLEAN.',1',  \@spam_subject_tag_maps,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);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0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D8AAA31D-6D22-4248-9BA6-3E8155F110AC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83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TextShape 1"/>
          <p:cNvSpPr txBox="1"/>
          <p:nvPr/>
        </p:nvSpPr>
        <p:spPr>
          <a:xfrm>
            <a:off x="986040" y="471600"/>
            <a:ext cx="7670160" cy="1022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Monitoring health: </a:t>
            </a:r>
            <a:r>
              <a:rPr b="0" lang="sl-SI" sz="3600" spc="-100" strike="noStrike">
                <a:solidFill>
                  <a:srgbClr val="ff8601"/>
                </a:solidFill>
                <a:latin typeface="Constantia"/>
              </a:rPr>
              <a:t> </a:t>
            </a: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amavisd-nanny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2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28039: 28039-02      0:00:05 GSSSr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28048: .             0:00:05 .....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28174: 28174-01-10   0:00:02 VS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28309: A             0:00:00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db key:  PID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db data: timestamp of last event, status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status: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lvl="1" marL="740520" indent="-285480">
              <a:lnSpc>
                <a:spcPct val="80000"/>
              </a:lnSpc>
              <a:spcBef>
                <a:spcPts val="360"/>
              </a:spcBef>
              <a:buClr>
                <a:srgbClr val="ffc000"/>
              </a:buClr>
              <a:buSzPct val="90000"/>
              <a:buFont typeface="Wingdings" charset="2"/>
              <a:buChar char=""/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empty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- idle child process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lvl="1" marL="740520" indent="-285480">
              <a:lnSpc>
                <a:spcPct val="80000"/>
              </a:lnSpc>
              <a:spcBef>
                <a:spcPts val="360"/>
              </a:spcBef>
              <a:buClr>
                <a:srgbClr val="ffc000"/>
              </a:buClr>
              <a:buSzPct val="90000"/>
              <a:buFont typeface="Wingdings" charset="2"/>
              <a:buChar char=""/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A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- just accepted a connection (post_accept_hook)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lvl="1" marL="740520" indent="-285480">
              <a:lnSpc>
                <a:spcPct val="80000"/>
              </a:lnSpc>
              <a:spcBef>
                <a:spcPts val="360"/>
              </a:spcBef>
              <a:buClr>
                <a:srgbClr val="ffc000"/>
              </a:buClr>
              <a:buSzPct val="90000"/>
              <a:buFont typeface="Wingdings" charset="2"/>
              <a:buChar char=""/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am_id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- processing am_id task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lvl="1" marL="740520" indent="-285480">
              <a:lnSpc>
                <a:spcPct val="80000"/>
              </a:lnSpc>
              <a:spcBef>
                <a:spcPts val="360"/>
              </a:spcBef>
              <a:buClr>
                <a:srgbClr val="ffc000"/>
              </a:buClr>
              <a:buSzPct val="90000"/>
              <a:buFont typeface="Wingdings" charset="2"/>
              <a:buChar char=""/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.     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1800" spc="-1" strike="noStrike">
                <a:solidFill>
                  <a:srgbClr val="ffffff"/>
                </a:solidFill>
                <a:latin typeface="Calibri"/>
              </a:rPr>
              <a:t>- content checking done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3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0A0944B2-3C08-4CB0-AF6D-4904B804A1C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83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51d8ff"/>
                </a:solidFill>
                <a:latin typeface="Constantia"/>
              </a:rPr>
              <a:t>$ amavisd-nanny </a:t>
            </a:r>
            <a:r>
              <a:rPr b="0" lang="sl-SI" sz="3600" spc="-100" strike="noStrike">
                <a:solidFill>
                  <a:srgbClr val="51d8ff"/>
                </a:solidFill>
                <a:latin typeface="Constantia"/>
              </a:rPr>
              <a:t> </a:t>
            </a:r>
            <a:r>
              <a:rPr b="0" lang="en-US" sz="3600" spc="-100" strike="noStrike">
                <a:solidFill>
                  <a:srgbClr val="51d8ff"/>
                </a:solidFill>
                <a:latin typeface="Constantia"/>
              </a:rPr>
              <a:t>-h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5" name="TextShape 2"/>
          <p:cNvSpPr txBox="1"/>
          <p:nvPr/>
        </p:nvSpPr>
        <p:spPr>
          <a:xfrm>
            <a:off x="485640" y="1311840"/>
            <a:ext cx="8229240" cy="5034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73000"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States legend: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A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accepted a connection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b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begin with a protocol for accepting a request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m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'MAIL FROM' smtp command started a new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transaction in the same session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d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transferring data from MTA to amavisd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=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content checking just started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G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generating and verifying unique mail_id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D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decoding of mail parts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V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virus scanning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S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spam scanning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P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pen pals database lookup and updates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r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preparing results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Q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quarantining and preparing/sending notifications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F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forwarding mail to MTA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.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content checking just finished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  </a:t>
            </a:r>
            <a:r>
              <a:rPr b="0" lang="en-US" sz="2000" spc="-1" strike="noStrike">
                <a:solidFill>
                  <a:srgbClr val="ffc000"/>
                </a:solidFill>
                <a:latin typeface="Lucida Console"/>
              </a:rPr>
              <a:t>sp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Lucida Console"/>
              </a:rPr>
              <a:t>space indicates idle (elapsed bar showing dots)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6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50F6D669-D4BC-4EBF-B871-32B19545ABF0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85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Monitoring health: </a:t>
            </a:r>
            <a:r>
              <a:rPr b="0" lang="sl-SI" sz="3600" spc="-100" strike="noStrike">
                <a:solidFill>
                  <a:srgbClr val="ff8601"/>
                </a:solidFill>
                <a:latin typeface="Constantia"/>
              </a:rPr>
              <a:t> </a:t>
            </a: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amavisd-nanny </a:t>
            </a:r>
            <a:r>
              <a:rPr b="0" lang="en-US" sz="3600" spc="-100" strike="noStrike">
                <a:solidFill>
                  <a:srgbClr val="c06500"/>
                </a:solidFill>
                <a:latin typeface="Constantia"/>
              </a:rPr>
              <a:t>normal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8" name="TextShape 2"/>
          <p:cNvSpPr txBox="1"/>
          <p:nvPr/>
        </p:nvSpPr>
        <p:spPr>
          <a:xfrm>
            <a:off x="485640" y="2460600"/>
            <a:ext cx="8229240" cy="3885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27948: 27948-02-4    0:00:02 SF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27987:               0:00:05 .....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28039: 28039-02      0:00:05 DVSSS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28048: .             0:00:05 .....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28101: 28101-01-9    0:00:01 =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28174: 28174-01-10   0:00:02 dV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28187: 28187-01-5    0:00:12 VVSSSSSSSS:SS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28245: 28245-01-4    0:00:07 GVSSSSS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28309: A             0:00:00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9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C5DFC4CA-20B6-462E-BCC4-A7BA200BD61D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85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Monitoring health: </a:t>
            </a:r>
            <a:r>
              <a:rPr b="0" lang="sl-SI" sz="3600" spc="-100" strike="noStrike">
                <a:solidFill>
                  <a:srgbClr val="ff8601"/>
                </a:solidFill>
                <a:latin typeface="Constantia"/>
              </a:rPr>
              <a:t> </a:t>
            </a: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amavisd-nanny</a:t>
            </a:r>
            <a:br/>
            <a:r>
              <a:rPr b="0" lang="en-US" sz="3600" spc="-100" strike="noStrike">
                <a:solidFill>
                  <a:srgbClr val="c06500"/>
                </a:solidFill>
                <a:latin typeface="Constantia"/>
              </a:rPr>
              <a:t>mostly idle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1" name="TextShape 2"/>
          <p:cNvSpPr txBox="1"/>
          <p:nvPr/>
        </p:nvSpPr>
        <p:spPr>
          <a:xfrm>
            <a:off x="442800" y="2416320"/>
            <a:ext cx="8229240" cy="3885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28187: 28187-02-8    0:00:02 SS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28245:               0:01:16 .........:........&gt;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28309:               0:01:16 .........:........&gt;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28543: 28543-01-7    0:00:03 VSS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28584: 28584-01-7    0:00:01 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28672:               0:00:24 .........:........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28677:               0:01:06 .........:........&gt;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28678:               0:01:06 .........:........&gt;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28729:               0:00:56 .........:........&gt;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2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549887BB-AB66-4815-9B2A-DDC494DC7400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85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Monitoring health: amavisd-nanny</a:t>
            </a:r>
            <a:br/>
            <a:r>
              <a:rPr b="0" lang="en-US" sz="3600" spc="-100" strike="noStrike">
                <a:solidFill>
                  <a:srgbClr val="c06500"/>
                </a:solidFill>
                <a:latin typeface="Constantia"/>
              </a:rPr>
              <a:t>trouble - crashed programs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4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>
              <a:lnSpc>
                <a:spcPct val="80000"/>
              </a:lnSpc>
              <a:spcBef>
                <a:spcPts val="700"/>
              </a:spcBef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d1ff6b"/>
                </a:solidFill>
                <a:latin typeface="Lucida Console"/>
              </a:rPr>
              <a:t>PID 25408: 25408-01  went away  0:02:27 =========:==&gt;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d1ff6b"/>
                </a:solidFill>
                <a:latin typeface="Lucida Console"/>
              </a:rPr>
              <a:t>PID 25496: 25496-01  went away  0:01:58 =========:==&gt;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d1ff6b"/>
                </a:solidFill>
                <a:latin typeface="Lucida Console"/>
              </a:rPr>
              <a:t>PID 25728: 25728-01  went away  0:02:06 =========:==&gt;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process no longer exists, but is still registered in db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mail stays in MTA queue (temporary failure)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usual reasons: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bug in a library routine such as uulib, zlib, bdb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resources exceeded: </a:t>
            </a:r>
            <a:r>
              <a:rPr b="0" i="1" lang="en-US" sz="2000" spc="-1" strike="noStrike">
                <a:solidFill>
                  <a:srgbClr val="ffffff"/>
                </a:solidFill>
                <a:latin typeface="Calibri"/>
              </a:rPr>
              <a:t>Lock table is out of available locker entries,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US" sz="20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000" spc="-1" strike="noStrike">
                <a:solidFill>
                  <a:srgbClr val="ffffff"/>
                </a:solidFill>
                <a:latin typeface="Calibri"/>
              </a:rPr>
              <a:t>stack size, runaway regexp in custom rules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5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3A150DEB-8F24-485A-8FFE-398350067752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88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Monitoring health:  amavisd-nanny</a:t>
            </a:r>
            <a:br/>
            <a:r>
              <a:rPr b="0" lang="en-US" sz="3600" spc="-100" strike="noStrike">
                <a:solidFill>
                  <a:srgbClr val="c06500"/>
                </a:solidFill>
                <a:latin typeface="Constantia"/>
              </a:rPr>
              <a:t>trouble - looping or forgotten proc.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7" name="TextShape 2"/>
          <p:cNvSpPr txBox="1"/>
          <p:nvPr/>
        </p:nvSpPr>
        <p:spPr>
          <a:xfrm>
            <a:off x="442800" y="2155680"/>
            <a:ext cx="8229240" cy="3885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000" spc="-1" strike="noStrike">
                <a:solidFill>
                  <a:srgbClr val="d1ff6b"/>
                </a:solidFill>
                <a:latin typeface="Lucida Console"/>
              </a:rPr>
              <a:t>PID 25733: 25733-01  terminated 2:10:56 =========:=&gt;</a:t>
            </a: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amavisd-nanny sends </a:t>
            </a:r>
            <a:r>
              <a:rPr b="0" lang="en-US" sz="2800" spc="-1" strike="noStrike">
                <a:solidFill>
                  <a:srgbClr val="51d8ff"/>
                </a:solidFill>
                <a:latin typeface="Calibri"/>
              </a:rPr>
              <a:t>SIGTERM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 first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amavisd-nanny sends</a:t>
            </a:r>
            <a:r>
              <a:rPr b="0" lang="en-US" sz="2800" spc="-1" strike="noStrike">
                <a:solidFill>
                  <a:srgbClr val="51d8ff"/>
                </a:solidFill>
                <a:latin typeface="Calibri"/>
              </a:rPr>
              <a:t> SIGKILL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 30 seconds later if necessary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active ttl = 10 minutes   stuck active children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idle ttl    =  1 hour           unused idle process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0" lang="en-US" sz="2800" spc="-1" strike="noStrike">
                <a:solidFill>
                  <a:srgbClr val="ffffff"/>
                </a:solidFill>
                <a:latin typeface="Calibri"/>
              </a:rPr>
              <a:t>   </a:t>
            </a:r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(may be normal)</a:t>
            </a: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8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9EB5FED9-6202-43AE-8F4C-9A9F6B7FD4C7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88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Is it slow?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7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written in Perl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perform operations on large chunks of data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avoid line-by-line processing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avoid copying data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6876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critical code paths are well optimized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sanity limits and suitable data struct &amp; alg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100000"/>
              </a:lnSpc>
              <a:spcBef>
                <a:spcPts val="700"/>
              </a:spcBef>
              <a:buClr>
                <a:srgbClr val="ff8601"/>
              </a:buClr>
              <a:buSzPct val="95000"/>
              <a:buFont typeface="Wingdings" charset="2"/>
              <a:buChar char=""/>
              <a:tabLst>
                <a:tab algn="l" pos="0"/>
              </a:tabLst>
            </a:pPr>
            <a:r>
              <a:rPr b="0" lang="en-US" sz="3000" spc="-1" strike="noStrike">
                <a:solidFill>
                  <a:srgbClr val="ffffff"/>
                </a:solidFill>
                <a:latin typeface="Calibri"/>
              </a:rPr>
              <a:t>the slow part is SpamAssassin, if enabled</a:t>
            </a:r>
            <a:endParaRPr b="0" lang="en-US" sz="3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8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A35CE0DC-F170-402E-93B1-12AE3CF1AD42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9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CustomShape 1"/>
          <p:cNvSpPr/>
          <p:nvPr/>
        </p:nvSpPr>
        <p:spPr>
          <a:xfrm>
            <a:off x="540720" y="1630080"/>
            <a:ext cx="8149680" cy="450792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0" name="TextShape 2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Monitoring – components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621" name="Content Placeholder 8" descr="snmp-components.gif"/>
          <p:cNvPicPr/>
          <p:nvPr/>
        </p:nvPicPr>
        <p:blipFill>
          <a:blip r:embed="rId1"/>
          <a:stretch/>
        </p:blipFill>
        <p:spPr>
          <a:xfrm>
            <a:off x="642600" y="1733400"/>
            <a:ext cx="7944480" cy="4325400"/>
          </a:xfrm>
          <a:prstGeom prst="rect">
            <a:avLst/>
          </a:prstGeom>
          <a:ln>
            <a:noFill/>
          </a:ln>
        </p:spPr>
      </p:pic>
      <p:sp>
        <p:nvSpPr>
          <p:cNvPr id="622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34735A73-9A99-4856-9C82-A2160C2E6799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88</a:t>
            </a:fld>
            <a:endParaRPr b="0" lang="de-DE" sz="1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SNMP: load, timing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4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017C70BA-7299-4662-876F-C013B72173ED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88</a:t>
            </a:fld>
            <a:endParaRPr b="0" lang="de-DE" sz="1200" spc="-1" strike="noStrike">
              <a:latin typeface="Times New Roman"/>
            </a:endParaRPr>
          </a:p>
        </p:txBody>
      </p:sp>
      <p:pic>
        <p:nvPicPr>
          <p:cNvPr id="625" name="Picture 5" descr="graph_image_busy_proc.png"/>
          <p:cNvPicPr/>
          <p:nvPr/>
        </p:nvPicPr>
        <p:blipFill>
          <a:blip r:embed="rId1"/>
          <a:stretch/>
        </p:blipFill>
        <p:spPr>
          <a:xfrm>
            <a:off x="1065960" y="1454400"/>
            <a:ext cx="5301000" cy="2171160"/>
          </a:xfrm>
          <a:prstGeom prst="rect">
            <a:avLst/>
          </a:prstGeom>
          <a:ln>
            <a:noFill/>
          </a:ln>
        </p:spPr>
      </p:pic>
      <p:pic>
        <p:nvPicPr>
          <p:cNvPr id="626" name="Picture 8" descr="graph_image_busy_proc_time.png"/>
          <p:cNvPicPr/>
          <p:nvPr/>
        </p:nvPicPr>
        <p:blipFill>
          <a:blip r:embed="rId2"/>
          <a:stretch/>
        </p:blipFill>
        <p:spPr>
          <a:xfrm>
            <a:off x="3308400" y="3926160"/>
            <a:ext cx="5329080" cy="2553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TextShape 1"/>
          <p:cNvSpPr txBox="1"/>
          <p:nvPr/>
        </p:nvSpPr>
        <p:spPr>
          <a:xfrm>
            <a:off x="457200" y="540720"/>
            <a:ext cx="8229240" cy="7639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Statistics: </a:t>
            </a:r>
            <a:r>
              <a:rPr b="0" lang="sl-SI" sz="3600" spc="-100" strike="noStrike">
                <a:solidFill>
                  <a:srgbClr val="ff8601"/>
                </a:solidFill>
                <a:latin typeface="Constantia"/>
              </a:rPr>
              <a:t> </a:t>
            </a: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amavisd-agent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8" name="TextShape 2"/>
          <p:cNvSpPr txBox="1"/>
          <p:nvPr/>
        </p:nvSpPr>
        <p:spPr>
          <a:xfrm>
            <a:off x="962280" y="1606320"/>
            <a:ext cx="7724160" cy="4357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sysUpTime</a:t>
            </a: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	</a:t>
            </a: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  (0 days, 14:03:43.46)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InMsgs              14490   1030/h  100.0 % (InMsgs)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InMsgsRecips        27169   1932/h  187.5 % (InMsgs)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ContentCleanMsgs     6020    428/h   41.5 % (InMsgs)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ContentSpamMsgs      7807    555/h   53.9 % (InMsgs)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ContentVirusMsgs      567     40/h    3.9 % (InMsgs)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ContentBadHdrMsgs      91      6/h    0.6 % (InMsgs)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ContentBannedMsgs       5      0/h    0.0 % (InMsgs)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9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17603D4F-9843-4372-A0EC-BB310528B0E1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92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wipe dir="d"/>
  </p:transition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TextShape 1"/>
          <p:cNvSpPr txBox="1"/>
          <p:nvPr/>
        </p:nvSpPr>
        <p:spPr>
          <a:xfrm>
            <a:off x="457200" y="564480"/>
            <a:ext cx="8229240" cy="88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Statistics: </a:t>
            </a:r>
            <a:r>
              <a:rPr b="0" lang="sl-SI" sz="3600" spc="-100" strike="noStrike">
                <a:solidFill>
                  <a:srgbClr val="ff8601"/>
                </a:solidFill>
                <a:latin typeface="Constantia"/>
              </a:rPr>
              <a:t> </a:t>
            </a: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amavisd-agent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1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OpsSpamCheck        12719    904/h   87.8 % (InMsgs)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OpsVirusCheck       13231    941/h   91.3 % (InMsgs)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OpsSqlSelect        50680   3604/h  186.5 % (InMsgsRc)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OutMsgs              6248    444/h  100.0 % (OutMsgs)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OutMsgsDelivers      6248    444/h  100.0 % (OutMsgs)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OutForwMsgs          6155    438/h   98.5 % (OutMsgs)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OutDsnMsgs             35      2/h    0.6 % (OutMsgs)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OutDsnBannedMsgs        3      0/h    0.0 % (OutMsgs)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OutDsnSpamMsgs         32      2/h    0.5 % (OutMsgs)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2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51529044-ECDA-4C95-9D6A-016712F35C3E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92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wipe dir="d"/>
  </p:transition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TextShape 1"/>
          <p:cNvSpPr txBox="1"/>
          <p:nvPr/>
        </p:nvSpPr>
        <p:spPr>
          <a:xfrm>
            <a:off x="442800" y="580320"/>
            <a:ext cx="8229240" cy="818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Statistics: </a:t>
            </a:r>
            <a:r>
              <a:rPr b="0" lang="sl-SI" sz="3600" spc="-100" strike="noStrike">
                <a:solidFill>
                  <a:srgbClr val="ff8601"/>
                </a:solidFill>
                <a:latin typeface="Constantia"/>
              </a:rPr>
              <a:t> </a:t>
            </a: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amavisd-agent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4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QuarMsgs             2704    192/h  100.0 % (QuarMsgs)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QuarSpamMsgs         2100    149/h   77.7 % (QuarMsgs)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QuarVirusMsgs         567     40/h   21.0 % (QuarMsgs)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QuarBannedMsgs          5      0/h    0.2 % (QuarMsgs)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QuarOther              32      2/h    1.2 % (QuarMsgs)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5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C3FEF5A0-E2C9-4BC3-A393-41A62EA1C7A0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92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wipe dir="d"/>
  </p:transition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TextShape 1"/>
          <p:cNvSpPr txBox="1"/>
          <p:nvPr/>
        </p:nvSpPr>
        <p:spPr>
          <a:xfrm>
            <a:off x="457200" y="580320"/>
            <a:ext cx="8229240" cy="986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Statistics: </a:t>
            </a:r>
            <a:r>
              <a:rPr b="0" lang="sl-SI" sz="3600" spc="-100" strike="noStrike">
                <a:solidFill>
                  <a:srgbClr val="ff8601"/>
                </a:solidFill>
                <a:latin typeface="Constantia"/>
              </a:rPr>
              <a:t> </a:t>
            </a:r>
            <a:r>
              <a:rPr b="0" lang="en-US" sz="3600" spc="-100" strike="noStrike">
                <a:solidFill>
                  <a:srgbClr val="ff8601"/>
                </a:solidFill>
                <a:latin typeface="Constantia"/>
              </a:rPr>
              <a:t>amavisd-agent</a:t>
            </a:r>
            <a:endParaRPr b="0" lang="en-US" sz="36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7" name="TextShape 2"/>
          <p:cNvSpPr txBox="1"/>
          <p:nvPr/>
        </p:nvSpPr>
        <p:spPr>
          <a:xfrm>
            <a:off x="914400" y="1783440"/>
            <a:ext cx="7772040" cy="457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W32/Netsky-P         191  14/h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W32/Mytob-CA          59   4/h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W32/Netsky-D          25   2/h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W32/Lovgate-V         21   1/h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W32/Netsky-Q          21   1/h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W32/Bagle-AG          17   1/h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HTML.Phishing.Pay-1   18   1/h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HTML.Phishing.Bank-1  12   1/h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W32/Mytob-Z           11   1/h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W32/Wurmark-J         11   1/h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marL="411480" indent="-342720">
              <a:lnSpc>
                <a:spcPct val="8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Lucida Console"/>
              </a:rPr>
              <a:t>W32/Lovgate-X         11   1/h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8" name="TextShape 3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EBFAB469-240B-4D22-B6AA-3A411DF77D2E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95</a:t>
            </a:fld>
            <a:endParaRPr b="0" lang="de-DE" sz="1200" spc="-1" strike="noStrike">
              <a:latin typeface="Times New Roman"/>
            </a:endParaRPr>
          </a:p>
        </p:txBody>
      </p:sp>
    </p:spTree>
  </p:cSld>
  <p:transition>
    <p:wipe dir="d"/>
  </p:transition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SNMP: mail rate, size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0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94CD3E19-959E-4740-BA10-728CD0596135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95</a:t>
            </a:fld>
            <a:endParaRPr b="0" lang="de-DE" sz="1200" spc="-1" strike="noStrike">
              <a:latin typeface="Times New Roman"/>
            </a:endParaRPr>
          </a:p>
        </p:txBody>
      </p:sp>
      <p:pic>
        <p:nvPicPr>
          <p:cNvPr id="641" name="Picture 3" descr="graph_image_from_inside.png"/>
          <p:cNvPicPr/>
          <p:nvPr/>
        </p:nvPicPr>
        <p:blipFill>
          <a:blip r:embed="rId1"/>
          <a:stretch/>
        </p:blipFill>
        <p:spPr>
          <a:xfrm>
            <a:off x="1034280" y="1478160"/>
            <a:ext cx="5378760" cy="2202840"/>
          </a:xfrm>
          <a:prstGeom prst="rect">
            <a:avLst/>
          </a:prstGeom>
          <a:ln>
            <a:noFill/>
          </a:ln>
        </p:spPr>
      </p:pic>
      <p:pic>
        <p:nvPicPr>
          <p:cNvPr id="642" name="Picture 4" descr="graph_image_from_inside_size.png"/>
          <p:cNvPicPr/>
          <p:nvPr/>
        </p:nvPicPr>
        <p:blipFill>
          <a:blip r:embed="rId2"/>
          <a:stretch/>
        </p:blipFill>
        <p:spPr>
          <a:xfrm>
            <a:off x="3268440" y="4038480"/>
            <a:ext cx="5378760" cy="2202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SNMP: mail content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4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B127ABE2-E7C3-4FE2-A722-A48158DCBFC2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pic>
        <p:nvPicPr>
          <p:cNvPr id="645" name="Picture 3" descr="graph_image_bycontent.png"/>
          <p:cNvPicPr/>
          <p:nvPr/>
        </p:nvPicPr>
        <p:blipFill>
          <a:blip r:embed="rId1"/>
          <a:stretch/>
        </p:blipFill>
        <p:spPr>
          <a:xfrm>
            <a:off x="1065960" y="1442880"/>
            <a:ext cx="5134680" cy="2341440"/>
          </a:xfrm>
          <a:prstGeom prst="rect">
            <a:avLst/>
          </a:prstGeom>
          <a:ln>
            <a:noFill/>
          </a:ln>
        </p:spPr>
      </p:pic>
      <p:pic>
        <p:nvPicPr>
          <p:cNvPr id="646" name="Picture 4" descr="graph_image_clean.png"/>
          <p:cNvPicPr/>
          <p:nvPr/>
        </p:nvPicPr>
        <p:blipFill>
          <a:blip r:embed="rId2"/>
          <a:stretch/>
        </p:blipFill>
        <p:spPr>
          <a:xfrm>
            <a:off x="3459240" y="4078080"/>
            <a:ext cx="5126400" cy="2099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TextShape 1"/>
          <p:cNvSpPr txBox="1"/>
          <p:nvPr/>
        </p:nvSpPr>
        <p:spPr>
          <a:xfrm>
            <a:off x="914400" y="484920"/>
            <a:ext cx="7772040" cy="941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SNMP: elapsed time, errors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8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CDCFE8D1-5063-4DA3-833D-2D2F25F34714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pic>
        <p:nvPicPr>
          <p:cNvPr id="649" name="Picture 4" descr="graph_image_timing.png"/>
          <p:cNvPicPr/>
          <p:nvPr/>
        </p:nvPicPr>
        <p:blipFill>
          <a:blip r:embed="rId1"/>
          <a:stretch/>
        </p:blipFill>
        <p:spPr>
          <a:xfrm>
            <a:off x="1042200" y="1427040"/>
            <a:ext cx="5256720" cy="2397240"/>
          </a:xfrm>
          <a:prstGeom prst="rect">
            <a:avLst/>
          </a:prstGeom>
          <a:ln>
            <a:noFill/>
          </a:ln>
        </p:spPr>
      </p:pic>
      <p:pic>
        <p:nvPicPr>
          <p:cNvPr id="650" name="Picture 5" descr="graph_image_log_errors.png"/>
          <p:cNvPicPr/>
          <p:nvPr/>
        </p:nvPicPr>
        <p:blipFill>
          <a:blip r:embed="rId2"/>
          <a:stretch/>
        </p:blipFill>
        <p:spPr>
          <a:xfrm>
            <a:off x="3324240" y="4181400"/>
            <a:ext cx="5262120" cy="2155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TextShape 1"/>
          <p:cNvSpPr txBox="1"/>
          <p:nvPr/>
        </p:nvSpPr>
        <p:spPr>
          <a:xfrm>
            <a:off x="914400" y="511920"/>
            <a:ext cx="7772040" cy="91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00" strike="noStrike">
                <a:solidFill>
                  <a:srgbClr val="ff8601"/>
                </a:solidFill>
                <a:latin typeface="Constantia"/>
              </a:rPr>
              <a:t>SNMP: Postfix queue entries</a:t>
            </a:r>
            <a:endParaRPr b="0" lang="en-US" sz="40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2" name="TextShape 2"/>
          <p:cNvSpPr txBox="1"/>
          <p:nvPr/>
        </p:nvSpPr>
        <p:spPr>
          <a:xfrm>
            <a:off x="8610480" y="6416640"/>
            <a:ext cx="456840" cy="364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6A6FD51F-4830-42C0-A29F-10E318CBB20A}" type="slidenum">
              <a:rPr b="0" lang="sl-SI" sz="1200" spc="-1" strike="noStrike">
                <a:solidFill>
                  <a:srgbClr val="ff8601"/>
                </a:solidFill>
                <a:latin typeface="Arial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  <p:pic>
        <p:nvPicPr>
          <p:cNvPr id="653" name="Picture 5" descr="graph_image_mta.png"/>
          <p:cNvPicPr/>
          <p:nvPr/>
        </p:nvPicPr>
        <p:blipFill>
          <a:blip r:embed="rId1"/>
          <a:stretch/>
        </p:blipFill>
        <p:spPr>
          <a:xfrm>
            <a:off x="1065960" y="1959840"/>
            <a:ext cx="5795640" cy="2642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360c"/>
      </a:dk2>
      <a:lt2>
        <a:srgbClr val="ff8601"/>
      </a:lt2>
      <a:accent1>
        <a:srgbClr val="d1ff6b"/>
      </a:accent1>
      <a:accent2>
        <a:srgbClr val="ffc000"/>
      </a:accent2>
      <a:accent3>
        <a:srgbClr val="ff0000"/>
      </a:accent3>
      <a:accent4>
        <a:srgbClr val="51d8ff"/>
      </a:accent4>
      <a:accent5>
        <a:srgbClr val="738ac8"/>
      </a:accent5>
      <a:accent6>
        <a:srgbClr val="1ab39f"/>
      </a:accent6>
      <a:hlink>
        <a:srgbClr val="fa9408"/>
      </a:hlink>
      <a:folHlink>
        <a:srgbClr val="5f77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360c"/>
      </a:dk2>
      <a:lt2>
        <a:srgbClr val="ff8601"/>
      </a:lt2>
      <a:accent1>
        <a:srgbClr val="d1ff6b"/>
      </a:accent1>
      <a:accent2>
        <a:srgbClr val="ffc000"/>
      </a:accent2>
      <a:accent3>
        <a:srgbClr val="ff0000"/>
      </a:accent3>
      <a:accent4>
        <a:srgbClr val="51d8ff"/>
      </a:accent4>
      <a:accent5>
        <a:srgbClr val="738ac8"/>
      </a:accent5>
      <a:accent6>
        <a:srgbClr val="1ab39f"/>
      </a:accent6>
      <a:hlink>
        <a:srgbClr val="fa9408"/>
      </a:hlink>
      <a:folHlink>
        <a:srgbClr val="5f77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360c"/>
      </a:dk2>
      <a:lt2>
        <a:srgbClr val="ff8601"/>
      </a:lt2>
      <a:accent1>
        <a:srgbClr val="d1ff6b"/>
      </a:accent1>
      <a:accent2>
        <a:srgbClr val="ffc000"/>
      </a:accent2>
      <a:accent3>
        <a:srgbClr val="ff0000"/>
      </a:accent3>
      <a:accent4>
        <a:srgbClr val="51d8ff"/>
      </a:accent4>
      <a:accent5>
        <a:srgbClr val="738ac8"/>
      </a:accent5>
      <a:accent6>
        <a:srgbClr val="1ab39f"/>
      </a:accent6>
      <a:hlink>
        <a:srgbClr val="fa9408"/>
      </a:hlink>
      <a:folHlink>
        <a:srgbClr val="5f77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360c"/>
      </a:dk2>
      <a:lt2>
        <a:srgbClr val="ff8601"/>
      </a:lt2>
      <a:accent1>
        <a:srgbClr val="d1ff6b"/>
      </a:accent1>
      <a:accent2>
        <a:srgbClr val="ffc000"/>
      </a:accent2>
      <a:accent3>
        <a:srgbClr val="ff0000"/>
      </a:accent3>
      <a:accent4>
        <a:srgbClr val="51d8ff"/>
      </a:accent4>
      <a:accent5>
        <a:srgbClr val="738ac8"/>
      </a:accent5>
      <a:accent6>
        <a:srgbClr val="1ab39f"/>
      </a:accent6>
      <a:hlink>
        <a:srgbClr val="fa9408"/>
      </a:hlink>
      <a:folHlink>
        <a:srgbClr val="5f77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360c"/>
      </a:dk2>
      <a:lt2>
        <a:srgbClr val="ff8601"/>
      </a:lt2>
      <a:accent1>
        <a:srgbClr val="d1ff6b"/>
      </a:accent1>
      <a:accent2>
        <a:srgbClr val="ffc000"/>
      </a:accent2>
      <a:accent3>
        <a:srgbClr val="ff0000"/>
      </a:accent3>
      <a:accent4>
        <a:srgbClr val="51d8ff"/>
      </a:accent4>
      <a:accent5>
        <a:srgbClr val="738ac8"/>
      </a:accent5>
      <a:accent6>
        <a:srgbClr val="1ab39f"/>
      </a:accent6>
      <a:hlink>
        <a:srgbClr val="fa9408"/>
      </a:hlink>
      <a:folHlink>
        <a:srgbClr val="5f77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360c"/>
      </a:dk2>
      <a:lt2>
        <a:srgbClr val="ff8601"/>
      </a:lt2>
      <a:accent1>
        <a:srgbClr val="d1ff6b"/>
      </a:accent1>
      <a:accent2>
        <a:srgbClr val="ffc000"/>
      </a:accent2>
      <a:accent3>
        <a:srgbClr val="ff0000"/>
      </a:accent3>
      <a:accent4>
        <a:srgbClr val="51d8ff"/>
      </a:accent4>
      <a:accent5>
        <a:srgbClr val="738ac8"/>
      </a:accent5>
      <a:accent6>
        <a:srgbClr val="1ab39f"/>
      </a:accent6>
      <a:hlink>
        <a:srgbClr val="fa9408"/>
      </a:hlink>
      <a:folHlink>
        <a:srgbClr val="5f77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Application>LibreOffice/6.4.5.2$Linux_X86_64 LibreOffice_project/40$Build-2</Application>
  <Words>3331</Words>
  <Paragraphs>1156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2005-05-16T15:41:12Z</dcterms:created>
  <dc:creator/>
  <dc:description/>
  <dc:language>de-DE</dc:language>
  <cp:lastModifiedBy/>
  <cp:lastPrinted>1601-01-01T00:00:00Z</cp:lastPrinted>
  <dcterms:modified xsi:type="dcterms:W3CDTF">2011-05-27T08:10:44Z</dcterms:modified>
  <cp:revision>46</cp:revision>
  <dc:subject/>
  <dc:title>Amavis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CID">
    <vt:i4>1033</vt:i4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106</vt:i4>
  </property>
  <property fmtid="{D5CDD505-2E9C-101B-9397-08002B2CF9AE}" pid="13" name="Version">
    <vt:i4>2</vt:i4>
  </property>
</Properties>
</file>